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3" r:id="rId4"/>
  </p:sldMasterIdLst>
  <p:sldIdLst>
    <p:sldId id="256" r:id="rId5"/>
    <p:sldId id="260" r:id="rId6"/>
    <p:sldId id="257" r:id="rId7"/>
    <p:sldId id="258" r:id="rId8"/>
    <p:sldId id="259" r:id="rId9"/>
    <p:sldId id="261" r:id="rId10"/>
    <p:sldId id="262" r:id="rId11"/>
    <p:sldId id="267" r:id="rId12"/>
    <p:sldId id="268" r:id="rId13"/>
    <p:sldId id="269" r:id="rId14"/>
    <p:sldId id="271" r:id="rId15"/>
    <p:sldId id="263" r:id="rId16"/>
    <p:sldId id="264" r:id="rId17"/>
    <p:sldId id="265" r:id="rId18"/>
    <p:sldId id="266" r:id="rId19"/>
    <p:sldId id="270" r:id="rId20"/>
    <p:sldId id="273" r:id="rId21"/>
    <p:sldId id="274" r:id="rId22"/>
    <p:sldId id="272"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64"/>
    <p:restoredTop sz="95833"/>
  </p:normalViewPr>
  <p:slideViewPr>
    <p:cSldViewPr snapToGrid="0" snapToObjects="1">
      <p:cViewPr varScale="1">
        <p:scale>
          <a:sx n="41" d="100"/>
          <a:sy n="41" d="100"/>
        </p:scale>
        <p:origin x="752"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9E039A-AE66-4C0F-A258-C49689C8E1D2}" type="doc">
      <dgm:prSet loTypeId="urn:microsoft.com/office/officeart/2005/8/layout/process4" loCatId="process" qsTypeId="urn:microsoft.com/office/officeart/2005/8/quickstyle/simple2" qsCatId="simple" csTypeId="urn:microsoft.com/office/officeart/2005/8/colors/accent6_2" csCatId="accent6"/>
      <dgm:spPr/>
      <dgm:t>
        <a:bodyPr/>
        <a:lstStyle/>
        <a:p>
          <a:endParaRPr lang="en-US"/>
        </a:p>
      </dgm:t>
    </dgm:pt>
    <dgm:pt modelId="{FA658719-B9CD-4E41-B99F-D7B5CFE3994E}">
      <dgm:prSet/>
      <dgm:spPr/>
      <dgm:t>
        <a:bodyPr/>
        <a:lstStyle/>
        <a:p>
          <a:r>
            <a:rPr lang="en-US" dirty="0"/>
            <a:t>Each tab in your folder is equally important, and the key to organization is to make sure you put the information you collect in the correct folder throughout, this makes writing your paper a lot easier.  </a:t>
          </a:r>
        </a:p>
      </dgm:t>
    </dgm:pt>
    <dgm:pt modelId="{CBB9842D-089F-47AF-B0B1-9F0F377CCFED}" type="parTrans" cxnId="{C74560CF-CB9F-4030-9B03-85BBBC063D23}">
      <dgm:prSet/>
      <dgm:spPr/>
      <dgm:t>
        <a:bodyPr/>
        <a:lstStyle/>
        <a:p>
          <a:endParaRPr lang="en-US"/>
        </a:p>
      </dgm:t>
    </dgm:pt>
    <dgm:pt modelId="{1EC051D6-A5DE-4F8F-BC54-B343B3327CD3}" type="sibTrans" cxnId="{C74560CF-CB9F-4030-9B03-85BBBC063D23}">
      <dgm:prSet/>
      <dgm:spPr/>
      <dgm:t>
        <a:bodyPr/>
        <a:lstStyle/>
        <a:p>
          <a:endParaRPr lang="en-US"/>
        </a:p>
      </dgm:t>
    </dgm:pt>
    <dgm:pt modelId="{16A476C8-7AF8-4AA2-AB99-131608B82C43}">
      <dgm:prSet/>
      <dgm:spPr/>
      <dgm:t>
        <a:bodyPr/>
        <a:lstStyle/>
        <a:p>
          <a:r>
            <a:rPr lang="en-US" dirty="0"/>
            <a:t>To begin open the application and start a blank notebook, in which you will begin tabs these tabs will be labeled as followed </a:t>
          </a:r>
        </a:p>
      </dgm:t>
    </dgm:pt>
    <dgm:pt modelId="{8EF19251-2AF2-4347-84C3-D18376FDED37}" type="parTrans" cxnId="{8A57C61C-15C4-44E8-AAAD-24BEEE15115A}">
      <dgm:prSet/>
      <dgm:spPr/>
      <dgm:t>
        <a:bodyPr/>
        <a:lstStyle/>
        <a:p>
          <a:endParaRPr lang="en-US"/>
        </a:p>
      </dgm:t>
    </dgm:pt>
    <dgm:pt modelId="{93BBAD39-6F05-4C89-AE52-3B79E9C4505A}" type="sibTrans" cxnId="{8A57C61C-15C4-44E8-AAAD-24BEEE15115A}">
      <dgm:prSet/>
      <dgm:spPr/>
      <dgm:t>
        <a:bodyPr/>
        <a:lstStyle/>
        <a:p>
          <a:endParaRPr lang="en-US"/>
        </a:p>
      </dgm:t>
    </dgm:pt>
    <dgm:pt modelId="{A591FAD7-82B4-4230-A4FD-0E9CE6A3F3E3}">
      <dgm:prSet custT="1"/>
      <dgm:spPr/>
      <dgm:t>
        <a:bodyPr/>
        <a:lstStyle/>
        <a:p>
          <a:r>
            <a:rPr lang="en-US" sz="1100" b="1" dirty="0"/>
            <a:t>Instructions</a:t>
          </a:r>
          <a:endParaRPr lang="en-US" sz="1100" dirty="0"/>
        </a:p>
      </dgm:t>
    </dgm:pt>
    <dgm:pt modelId="{A47FC054-EDC9-4B80-8B8A-D86BFBA662B1}" type="parTrans" cxnId="{450C2D49-1FE9-448B-BE7F-013C9A1E9510}">
      <dgm:prSet/>
      <dgm:spPr/>
      <dgm:t>
        <a:bodyPr/>
        <a:lstStyle/>
        <a:p>
          <a:endParaRPr lang="en-US"/>
        </a:p>
      </dgm:t>
    </dgm:pt>
    <dgm:pt modelId="{372B8D55-2A22-48AE-A007-C830FD065DF5}" type="sibTrans" cxnId="{450C2D49-1FE9-448B-BE7F-013C9A1E9510}">
      <dgm:prSet/>
      <dgm:spPr/>
      <dgm:t>
        <a:bodyPr/>
        <a:lstStyle/>
        <a:p>
          <a:endParaRPr lang="en-US"/>
        </a:p>
      </dgm:t>
    </dgm:pt>
    <dgm:pt modelId="{89D6833D-1FED-47D7-861D-E663943FA980}">
      <dgm:prSet custT="1"/>
      <dgm:spPr/>
      <dgm:t>
        <a:bodyPr/>
        <a:lstStyle/>
        <a:p>
          <a:r>
            <a:rPr lang="en-US" sz="1100" b="1" dirty="0"/>
            <a:t>Research Info/data</a:t>
          </a:r>
          <a:endParaRPr lang="en-US" sz="1100" dirty="0"/>
        </a:p>
      </dgm:t>
    </dgm:pt>
    <dgm:pt modelId="{FC798B1C-B488-43B1-98A4-4D17C5757657}" type="parTrans" cxnId="{207E430E-7528-48B8-94D5-2738C2594F7E}">
      <dgm:prSet/>
      <dgm:spPr/>
      <dgm:t>
        <a:bodyPr/>
        <a:lstStyle/>
        <a:p>
          <a:endParaRPr lang="en-US"/>
        </a:p>
      </dgm:t>
    </dgm:pt>
    <dgm:pt modelId="{676B6EF9-0403-44BF-8CB9-DE5DF22A799C}" type="sibTrans" cxnId="{207E430E-7528-48B8-94D5-2738C2594F7E}">
      <dgm:prSet/>
      <dgm:spPr/>
      <dgm:t>
        <a:bodyPr/>
        <a:lstStyle/>
        <a:p>
          <a:endParaRPr lang="en-US"/>
        </a:p>
      </dgm:t>
    </dgm:pt>
    <dgm:pt modelId="{11C52335-700C-49E4-9A21-8F6EFA43BCEB}">
      <dgm:prSet custT="1"/>
      <dgm:spPr/>
      <dgm:t>
        <a:bodyPr/>
        <a:lstStyle/>
        <a:p>
          <a:r>
            <a:rPr lang="en-US" sz="1100" b="1" dirty="0"/>
            <a:t>Quotes with References</a:t>
          </a:r>
          <a:endParaRPr lang="en-US" sz="1100" dirty="0"/>
        </a:p>
      </dgm:t>
    </dgm:pt>
    <dgm:pt modelId="{FEE5EE29-929F-492C-BD6C-84115DF567C3}" type="parTrans" cxnId="{45DE9085-8611-4CA2-9833-B82F4D925291}">
      <dgm:prSet/>
      <dgm:spPr/>
      <dgm:t>
        <a:bodyPr/>
        <a:lstStyle/>
        <a:p>
          <a:endParaRPr lang="en-US"/>
        </a:p>
      </dgm:t>
    </dgm:pt>
    <dgm:pt modelId="{84662478-BB15-4077-AE9B-FA8B323891FE}" type="sibTrans" cxnId="{45DE9085-8611-4CA2-9833-B82F4D925291}">
      <dgm:prSet/>
      <dgm:spPr/>
      <dgm:t>
        <a:bodyPr/>
        <a:lstStyle/>
        <a:p>
          <a:endParaRPr lang="en-US"/>
        </a:p>
      </dgm:t>
    </dgm:pt>
    <dgm:pt modelId="{B187F5C5-2B86-4864-A640-3DBCD88FC5E1}">
      <dgm:prSet custT="1"/>
      <dgm:spPr/>
      <dgm:t>
        <a:bodyPr/>
        <a:lstStyle/>
        <a:p>
          <a:r>
            <a:rPr lang="en-US" sz="1100" b="1"/>
            <a:t>Analysis Pages</a:t>
          </a:r>
          <a:endParaRPr lang="en-US" sz="1100"/>
        </a:p>
      </dgm:t>
    </dgm:pt>
    <dgm:pt modelId="{10AD9C5A-9506-4700-9EED-38A6ED56208C}" type="parTrans" cxnId="{A9530567-878D-4CDD-A332-999516AFCE26}">
      <dgm:prSet/>
      <dgm:spPr/>
      <dgm:t>
        <a:bodyPr/>
        <a:lstStyle/>
        <a:p>
          <a:endParaRPr lang="en-US"/>
        </a:p>
      </dgm:t>
    </dgm:pt>
    <dgm:pt modelId="{7B7D978C-107C-413B-94B2-938CCD00037D}" type="sibTrans" cxnId="{A9530567-878D-4CDD-A332-999516AFCE26}">
      <dgm:prSet/>
      <dgm:spPr/>
      <dgm:t>
        <a:bodyPr/>
        <a:lstStyle/>
        <a:p>
          <a:endParaRPr lang="en-US"/>
        </a:p>
      </dgm:t>
    </dgm:pt>
    <dgm:pt modelId="{A0AFB363-2481-4A07-A893-88A970557ACB}">
      <dgm:prSet custT="1"/>
      <dgm:spPr/>
      <dgm:t>
        <a:bodyPr/>
        <a:lstStyle/>
        <a:p>
          <a:r>
            <a:rPr lang="en-US" sz="1100" b="1" dirty="0"/>
            <a:t>Evaluation Pages</a:t>
          </a:r>
          <a:endParaRPr lang="en-US" sz="1100" dirty="0"/>
        </a:p>
      </dgm:t>
    </dgm:pt>
    <dgm:pt modelId="{B2F22FF1-9CBA-4EE1-B3F0-CF7893ACCDC8}" type="parTrans" cxnId="{47A69E01-776B-4108-86DF-3A3D12A7A147}">
      <dgm:prSet/>
      <dgm:spPr/>
      <dgm:t>
        <a:bodyPr/>
        <a:lstStyle/>
        <a:p>
          <a:endParaRPr lang="en-US"/>
        </a:p>
      </dgm:t>
    </dgm:pt>
    <dgm:pt modelId="{2822235A-CE48-4866-9613-D37F06B89EBF}" type="sibTrans" cxnId="{47A69E01-776B-4108-86DF-3A3D12A7A147}">
      <dgm:prSet/>
      <dgm:spPr/>
      <dgm:t>
        <a:bodyPr/>
        <a:lstStyle/>
        <a:p>
          <a:endParaRPr lang="en-US"/>
        </a:p>
      </dgm:t>
    </dgm:pt>
    <dgm:pt modelId="{7A7A048C-19AF-49D8-BA08-D4B2261DFE3D}">
      <dgm:prSet custT="1"/>
      <dgm:spPr/>
      <dgm:t>
        <a:bodyPr/>
        <a:lstStyle/>
        <a:p>
          <a:r>
            <a:rPr lang="en-US" sz="1100" b="1" dirty="0"/>
            <a:t>Reflections Pages</a:t>
          </a:r>
          <a:endParaRPr lang="en-US" sz="1100" dirty="0"/>
        </a:p>
      </dgm:t>
    </dgm:pt>
    <dgm:pt modelId="{BB576A4D-9500-4D1D-8CF3-CBE727C29E54}" type="parTrans" cxnId="{84C56964-DBB2-4843-9099-176B44B7CEC1}">
      <dgm:prSet/>
      <dgm:spPr/>
      <dgm:t>
        <a:bodyPr/>
        <a:lstStyle/>
        <a:p>
          <a:endParaRPr lang="en-US"/>
        </a:p>
      </dgm:t>
    </dgm:pt>
    <dgm:pt modelId="{18FD085E-613B-4F82-AE37-FE9DE635C8F8}" type="sibTrans" cxnId="{84C56964-DBB2-4843-9099-176B44B7CEC1}">
      <dgm:prSet/>
      <dgm:spPr/>
      <dgm:t>
        <a:bodyPr/>
        <a:lstStyle/>
        <a:p>
          <a:endParaRPr lang="en-US"/>
        </a:p>
      </dgm:t>
    </dgm:pt>
    <dgm:pt modelId="{7EEB55FA-217C-4B45-BB83-45EF77448A21}">
      <dgm:prSet custT="1"/>
      <dgm:spPr/>
      <dgm:t>
        <a:bodyPr/>
        <a:lstStyle/>
        <a:p>
          <a:r>
            <a:rPr lang="en-US" sz="1100" b="1" dirty="0"/>
            <a:t>Theory/Arguments</a:t>
          </a:r>
          <a:endParaRPr lang="en-US" sz="1100" dirty="0"/>
        </a:p>
      </dgm:t>
    </dgm:pt>
    <dgm:pt modelId="{9040EA08-8B62-420E-9A64-1E7569067624}" type="parTrans" cxnId="{571D9A39-CDAA-4305-BD17-8C37EAFAB9CD}">
      <dgm:prSet/>
      <dgm:spPr/>
      <dgm:t>
        <a:bodyPr/>
        <a:lstStyle/>
        <a:p>
          <a:endParaRPr lang="en-US"/>
        </a:p>
      </dgm:t>
    </dgm:pt>
    <dgm:pt modelId="{6DAF2672-0DF2-4769-9C99-493EACCB69AF}" type="sibTrans" cxnId="{571D9A39-CDAA-4305-BD17-8C37EAFAB9CD}">
      <dgm:prSet/>
      <dgm:spPr/>
      <dgm:t>
        <a:bodyPr/>
        <a:lstStyle/>
        <a:p>
          <a:endParaRPr lang="en-US"/>
        </a:p>
      </dgm:t>
    </dgm:pt>
    <dgm:pt modelId="{4FC80697-CB12-4DFD-AA36-FA2978590C24}">
      <dgm:prSet custT="1"/>
      <dgm:spPr/>
      <dgm:t>
        <a:bodyPr/>
        <a:lstStyle/>
        <a:p>
          <a:r>
            <a:rPr lang="en-US" sz="1100" b="1" dirty="0"/>
            <a:t>Emerging Themes</a:t>
          </a:r>
          <a:endParaRPr lang="en-US" sz="1100" dirty="0"/>
        </a:p>
      </dgm:t>
    </dgm:pt>
    <dgm:pt modelId="{3683C6F1-1534-467F-A7E3-04AE9581429E}" type="parTrans" cxnId="{80059F00-BF54-40BE-B2CB-601D118D2740}">
      <dgm:prSet/>
      <dgm:spPr/>
      <dgm:t>
        <a:bodyPr/>
        <a:lstStyle/>
        <a:p>
          <a:endParaRPr lang="en-US"/>
        </a:p>
      </dgm:t>
    </dgm:pt>
    <dgm:pt modelId="{B40D519D-30B8-4AE3-8FF2-FCE7D67B40D7}" type="sibTrans" cxnId="{80059F00-BF54-40BE-B2CB-601D118D2740}">
      <dgm:prSet/>
      <dgm:spPr/>
      <dgm:t>
        <a:bodyPr/>
        <a:lstStyle/>
        <a:p>
          <a:endParaRPr lang="en-US"/>
        </a:p>
      </dgm:t>
    </dgm:pt>
    <dgm:pt modelId="{6C0CE4A8-CE4B-41C3-BB9E-6F2B08041B17}">
      <dgm:prSet custT="1"/>
      <dgm:spPr/>
      <dgm:t>
        <a:bodyPr/>
        <a:lstStyle/>
        <a:p>
          <a:r>
            <a:rPr lang="en-US" sz="1100" b="1" dirty="0"/>
            <a:t>Calendar</a:t>
          </a:r>
          <a:endParaRPr lang="en-US" sz="1100" dirty="0"/>
        </a:p>
      </dgm:t>
    </dgm:pt>
    <dgm:pt modelId="{BFBCB8C9-F0D0-459A-BBB6-0FFECE9DACDF}" type="parTrans" cxnId="{5D434F30-F0CA-432B-8D0D-DBEFE71B5F15}">
      <dgm:prSet/>
      <dgm:spPr/>
      <dgm:t>
        <a:bodyPr/>
        <a:lstStyle/>
        <a:p>
          <a:endParaRPr lang="en-US"/>
        </a:p>
      </dgm:t>
    </dgm:pt>
    <dgm:pt modelId="{4874224B-C293-4622-888A-16CBA7E4D642}" type="sibTrans" cxnId="{5D434F30-F0CA-432B-8D0D-DBEFE71B5F15}">
      <dgm:prSet/>
      <dgm:spPr/>
      <dgm:t>
        <a:bodyPr/>
        <a:lstStyle/>
        <a:p>
          <a:endParaRPr lang="en-US"/>
        </a:p>
      </dgm:t>
    </dgm:pt>
    <dgm:pt modelId="{1C5037DF-72BB-49DF-8797-A2A960AE12A2}">
      <dgm:prSet custT="1"/>
      <dgm:spPr/>
      <dgm:t>
        <a:bodyPr/>
        <a:lstStyle/>
        <a:p>
          <a:r>
            <a:rPr lang="en-US" sz="1100" b="1" dirty="0"/>
            <a:t>Annotated Bibliography. </a:t>
          </a:r>
          <a:endParaRPr lang="en-US" sz="900" dirty="0"/>
        </a:p>
      </dgm:t>
    </dgm:pt>
    <dgm:pt modelId="{7EF65647-D22E-4689-8833-F43EB40087A0}" type="parTrans" cxnId="{D20F8420-9CB5-4040-B799-D9CCBE28F9AA}">
      <dgm:prSet/>
      <dgm:spPr/>
      <dgm:t>
        <a:bodyPr/>
        <a:lstStyle/>
        <a:p>
          <a:endParaRPr lang="en-US"/>
        </a:p>
      </dgm:t>
    </dgm:pt>
    <dgm:pt modelId="{4D49526A-6273-4C60-A5A2-40A2E3993BD9}" type="sibTrans" cxnId="{D20F8420-9CB5-4040-B799-D9CCBE28F9AA}">
      <dgm:prSet/>
      <dgm:spPr/>
      <dgm:t>
        <a:bodyPr/>
        <a:lstStyle/>
        <a:p>
          <a:endParaRPr lang="en-US"/>
        </a:p>
      </dgm:t>
    </dgm:pt>
    <dgm:pt modelId="{41E5E216-9F3F-A44E-A8FB-A133AB136BA9}" type="pres">
      <dgm:prSet presAssocID="{089E039A-AE66-4C0F-A258-C49689C8E1D2}" presName="Name0" presStyleCnt="0">
        <dgm:presLayoutVars>
          <dgm:dir/>
          <dgm:animLvl val="lvl"/>
          <dgm:resizeHandles val="exact"/>
        </dgm:presLayoutVars>
      </dgm:prSet>
      <dgm:spPr/>
    </dgm:pt>
    <dgm:pt modelId="{AF450623-0782-9144-BEED-855D8D2843BD}" type="pres">
      <dgm:prSet presAssocID="{16A476C8-7AF8-4AA2-AB99-131608B82C43}" presName="boxAndChildren" presStyleCnt="0"/>
      <dgm:spPr/>
    </dgm:pt>
    <dgm:pt modelId="{DFB1419F-3C6D-1449-A346-63D837BADCAB}" type="pres">
      <dgm:prSet presAssocID="{16A476C8-7AF8-4AA2-AB99-131608B82C43}" presName="parentTextBox" presStyleLbl="node1" presStyleIdx="0" presStyleCnt="2"/>
      <dgm:spPr/>
    </dgm:pt>
    <dgm:pt modelId="{2FFA4AAB-82D2-EE41-8342-63CFA476DD31}" type="pres">
      <dgm:prSet presAssocID="{16A476C8-7AF8-4AA2-AB99-131608B82C43}" presName="entireBox" presStyleLbl="node1" presStyleIdx="0" presStyleCnt="2"/>
      <dgm:spPr/>
    </dgm:pt>
    <dgm:pt modelId="{B87846CD-D322-C14A-8D5A-D3EA3109B0D1}" type="pres">
      <dgm:prSet presAssocID="{16A476C8-7AF8-4AA2-AB99-131608B82C43}" presName="descendantBox" presStyleCnt="0"/>
      <dgm:spPr/>
    </dgm:pt>
    <dgm:pt modelId="{2387DB54-B688-4843-B77B-885F90899F37}" type="pres">
      <dgm:prSet presAssocID="{A591FAD7-82B4-4230-A4FD-0E9CE6A3F3E3}" presName="childTextBox" presStyleLbl="fgAccFollowNode1" presStyleIdx="0" presStyleCnt="10">
        <dgm:presLayoutVars>
          <dgm:bulletEnabled val="1"/>
        </dgm:presLayoutVars>
      </dgm:prSet>
      <dgm:spPr/>
    </dgm:pt>
    <dgm:pt modelId="{521689CD-6247-464E-A5E6-60BA6BBDB157}" type="pres">
      <dgm:prSet presAssocID="{89D6833D-1FED-47D7-861D-E663943FA980}" presName="childTextBox" presStyleLbl="fgAccFollowNode1" presStyleIdx="1" presStyleCnt="10">
        <dgm:presLayoutVars>
          <dgm:bulletEnabled val="1"/>
        </dgm:presLayoutVars>
      </dgm:prSet>
      <dgm:spPr/>
    </dgm:pt>
    <dgm:pt modelId="{1D1B78EE-3091-B64C-8046-9A787DCFC845}" type="pres">
      <dgm:prSet presAssocID="{11C52335-700C-49E4-9A21-8F6EFA43BCEB}" presName="childTextBox" presStyleLbl="fgAccFollowNode1" presStyleIdx="2" presStyleCnt="10">
        <dgm:presLayoutVars>
          <dgm:bulletEnabled val="1"/>
        </dgm:presLayoutVars>
      </dgm:prSet>
      <dgm:spPr/>
    </dgm:pt>
    <dgm:pt modelId="{B05059C0-2FA3-8842-B474-C346E3FE15FA}" type="pres">
      <dgm:prSet presAssocID="{B187F5C5-2B86-4864-A640-3DBCD88FC5E1}" presName="childTextBox" presStyleLbl="fgAccFollowNode1" presStyleIdx="3" presStyleCnt="10">
        <dgm:presLayoutVars>
          <dgm:bulletEnabled val="1"/>
        </dgm:presLayoutVars>
      </dgm:prSet>
      <dgm:spPr/>
    </dgm:pt>
    <dgm:pt modelId="{34370F02-9F6B-3140-B84A-89B69BACA4F0}" type="pres">
      <dgm:prSet presAssocID="{A0AFB363-2481-4A07-A893-88A970557ACB}" presName="childTextBox" presStyleLbl="fgAccFollowNode1" presStyleIdx="4" presStyleCnt="10">
        <dgm:presLayoutVars>
          <dgm:bulletEnabled val="1"/>
        </dgm:presLayoutVars>
      </dgm:prSet>
      <dgm:spPr/>
    </dgm:pt>
    <dgm:pt modelId="{D2245B83-C19A-BE4F-9A6B-3510F3E277AA}" type="pres">
      <dgm:prSet presAssocID="{7A7A048C-19AF-49D8-BA08-D4B2261DFE3D}" presName="childTextBox" presStyleLbl="fgAccFollowNode1" presStyleIdx="5" presStyleCnt="10">
        <dgm:presLayoutVars>
          <dgm:bulletEnabled val="1"/>
        </dgm:presLayoutVars>
      </dgm:prSet>
      <dgm:spPr/>
    </dgm:pt>
    <dgm:pt modelId="{F9697876-BDD0-1344-A7D1-A34AF30CEE70}" type="pres">
      <dgm:prSet presAssocID="{7EEB55FA-217C-4B45-BB83-45EF77448A21}" presName="childTextBox" presStyleLbl="fgAccFollowNode1" presStyleIdx="6" presStyleCnt="10">
        <dgm:presLayoutVars>
          <dgm:bulletEnabled val="1"/>
        </dgm:presLayoutVars>
      </dgm:prSet>
      <dgm:spPr/>
    </dgm:pt>
    <dgm:pt modelId="{1C5F6FCB-BC5E-AC4D-9E6C-384A899E06E8}" type="pres">
      <dgm:prSet presAssocID="{4FC80697-CB12-4DFD-AA36-FA2978590C24}" presName="childTextBox" presStyleLbl="fgAccFollowNode1" presStyleIdx="7" presStyleCnt="10">
        <dgm:presLayoutVars>
          <dgm:bulletEnabled val="1"/>
        </dgm:presLayoutVars>
      </dgm:prSet>
      <dgm:spPr/>
    </dgm:pt>
    <dgm:pt modelId="{2597DB04-18A1-1E42-965B-302A40E8A3E9}" type="pres">
      <dgm:prSet presAssocID="{6C0CE4A8-CE4B-41C3-BB9E-6F2B08041B17}" presName="childTextBox" presStyleLbl="fgAccFollowNode1" presStyleIdx="8" presStyleCnt="10">
        <dgm:presLayoutVars>
          <dgm:bulletEnabled val="1"/>
        </dgm:presLayoutVars>
      </dgm:prSet>
      <dgm:spPr/>
    </dgm:pt>
    <dgm:pt modelId="{373C4BCA-45C0-6748-9D2A-5FDF0154A6C9}" type="pres">
      <dgm:prSet presAssocID="{1C5037DF-72BB-49DF-8797-A2A960AE12A2}" presName="childTextBox" presStyleLbl="fgAccFollowNode1" presStyleIdx="9" presStyleCnt="10">
        <dgm:presLayoutVars>
          <dgm:bulletEnabled val="1"/>
        </dgm:presLayoutVars>
      </dgm:prSet>
      <dgm:spPr/>
    </dgm:pt>
    <dgm:pt modelId="{E4E4C0BF-0CD0-2A4B-A245-01D965225DDA}" type="pres">
      <dgm:prSet presAssocID="{1EC051D6-A5DE-4F8F-BC54-B343B3327CD3}" presName="sp" presStyleCnt="0"/>
      <dgm:spPr/>
    </dgm:pt>
    <dgm:pt modelId="{3CFA55D0-1BCD-D54F-9D67-A6AAEA7206AC}" type="pres">
      <dgm:prSet presAssocID="{FA658719-B9CD-4E41-B99F-D7B5CFE3994E}" presName="arrowAndChildren" presStyleCnt="0"/>
      <dgm:spPr/>
    </dgm:pt>
    <dgm:pt modelId="{5212F7B7-ECA6-9E4F-A222-4C2CDE0318D9}" type="pres">
      <dgm:prSet presAssocID="{FA658719-B9CD-4E41-B99F-D7B5CFE3994E}" presName="parentTextArrow" presStyleLbl="node1" presStyleIdx="1" presStyleCnt="2"/>
      <dgm:spPr/>
    </dgm:pt>
  </dgm:ptLst>
  <dgm:cxnLst>
    <dgm:cxn modelId="{80059F00-BF54-40BE-B2CB-601D118D2740}" srcId="{16A476C8-7AF8-4AA2-AB99-131608B82C43}" destId="{4FC80697-CB12-4DFD-AA36-FA2978590C24}" srcOrd="7" destOrd="0" parTransId="{3683C6F1-1534-467F-A7E3-04AE9581429E}" sibTransId="{B40D519D-30B8-4AE3-8FF2-FCE7D67B40D7}"/>
    <dgm:cxn modelId="{47A69E01-776B-4108-86DF-3A3D12A7A147}" srcId="{16A476C8-7AF8-4AA2-AB99-131608B82C43}" destId="{A0AFB363-2481-4A07-A893-88A970557ACB}" srcOrd="4" destOrd="0" parTransId="{B2F22FF1-9CBA-4EE1-B3F0-CF7893ACCDC8}" sibTransId="{2822235A-CE48-4866-9613-D37F06B89EBF}"/>
    <dgm:cxn modelId="{207E430E-7528-48B8-94D5-2738C2594F7E}" srcId="{16A476C8-7AF8-4AA2-AB99-131608B82C43}" destId="{89D6833D-1FED-47D7-861D-E663943FA980}" srcOrd="1" destOrd="0" parTransId="{FC798B1C-B488-43B1-98A4-4D17C5757657}" sibTransId="{676B6EF9-0403-44BF-8CB9-DE5DF22A799C}"/>
    <dgm:cxn modelId="{BDA0E717-46FD-A545-BFD4-7F996FD7D915}" type="presOf" srcId="{6C0CE4A8-CE4B-41C3-BB9E-6F2B08041B17}" destId="{2597DB04-18A1-1E42-965B-302A40E8A3E9}" srcOrd="0" destOrd="0" presId="urn:microsoft.com/office/officeart/2005/8/layout/process4"/>
    <dgm:cxn modelId="{781DCE1A-7FC6-3548-84B5-CB3F9D02F1D4}" type="presOf" srcId="{FA658719-B9CD-4E41-B99F-D7B5CFE3994E}" destId="{5212F7B7-ECA6-9E4F-A222-4C2CDE0318D9}" srcOrd="0" destOrd="0" presId="urn:microsoft.com/office/officeart/2005/8/layout/process4"/>
    <dgm:cxn modelId="{8A57C61C-15C4-44E8-AAAD-24BEEE15115A}" srcId="{089E039A-AE66-4C0F-A258-C49689C8E1D2}" destId="{16A476C8-7AF8-4AA2-AB99-131608B82C43}" srcOrd="1" destOrd="0" parTransId="{8EF19251-2AF2-4347-84C3-D18376FDED37}" sibTransId="{93BBAD39-6F05-4C89-AE52-3B79E9C4505A}"/>
    <dgm:cxn modelId="{D20F8420-9CB5-4040-B799-D9CCBE28F9AA}" srcId="{16A476C8-7AF8-4AA2-AB99-131608B82C43}" destId="{1C5037DF-72BB-49DF-8797-A2A960AE12A2}" srcOrd="9" destOrd="0" parTransId="{7EF65647-D22E-4689-8833-F43EB40087A0}" sibTransId="{4D49526A-6273-4C60-A5A2-40A2E3993BD9}"/>
    <dgm:cxn modelId="{5D434F30-F0CA-432B-8D0D-DBEFE71B5F15}" srcId="{16A476C8-7AF8-4AA2-AB99-131608B82C43}" destId="{6C0CE4A8-CE4B-41C3-BB9E-6F2B08041B17}" srcOrd="8" destOrd="0" parTransId="{BFBCB8C9-F0D0-459A-BBB6-0FFECE9DACDF}" sibTransId="{4874224B-C293-4622-888A-16CBA7E4D642}"/>
    <dgm:cxn modelId="{571D9A39-CDAA-4305-BD17-8C37EAFAB9CD}" srcId="{16A476C8-7AF8-4AA2-AB99-131608B82C43}" destId="{7EEB55FA-217C-4B45-BB83-45EF77448A21}" srcOrd="6" destOrd="0" parTransId="{9040EA08-8B62-420E-9A64-1E7569067624}" sibTransId="{6DAF2672-0DF2-4769-9C99-493EACCB69AF}"/>
    <dgm:cxn modelId="{BC18B641-1700-434E-9D2B-628BD5C69057}" type="presOf" srcId="{A0AFB363-2481-4A07-A893-88A970557ACB}" destId="{34370F02-9F6B-3140-B84A-89B69BACA4F0}" srcOrd="0" destOrd="0" presId="urn:microsoft.com/office/officeart/2005/8/layout/process4"/>
    <dgm:cxn modelId="{84C56964-DBB2-4843-9099-176B44B7CEC1}" srcId="{16A476C8-7AF8-4AA2-AB99-131608B82C43}" destId="{7A7A048C-19AF-49D8-BA08-D4B2261DFE3D}" srcOrd="5" destOrd="0" parTransId="{BB576A4D-9500-4D1D-8CF3-CBE727C29E54}" sibTransId="{18FD085E-613B-4F82-AE37-FE9DE635C8F8}"/>
    <dgm:cxn modelId="{A9530567-878D-4CDD-A332-999516AFCE26}" srcId="{16A476C8-7AF8-4AA2-AB99-131608B82C43}" destId="{B187F5C5-2B86-4864-A640-3DBCD88FC5E1}" srcOrd="3" destOrd="0" parTransId="{10AD9C5A-9506-4700-9EED-38A6ED56208C}" sibTransId="{7B7D978C-107C-413B-94B2-938CCD00037D}"/>
    <dgm:cxn modelId="{450C2D49-1FE9-448B-BE7F-013C9A1E9510}" srcId="{16A476C8-7AF8-4AA2-AB99-131608B82C43}" destId="{A591FAD7-82B4-4230-A4FD-0E9CE6A3F3E3}" srcOrd="0" destOrd="0" parTransId="{A47FC054-EDC9-4B80-8B8A-D86BFBA662B1}" sibTransId="{372B8D55-2A22-48AE-A007-C830FD065DF5}"/>
    <dgm:cxn modelId="{FD9CD949-F259-664C-AC79-E9589E90F82B}" type="presOf" srcId="{7EEB55FA-217C-4B45-BB83-45EF77448A21}" destId="{F9697876-BDD0-1344-A7D1-A34AF30CEE70}" srcOrd="0" destOrd="0" presId="urn:microsoft.com/office/officeart/2005/8/layout/process4"/>
    <dgm:cxn modelId="{C176904E-A59C-724E-B481-297E052093D6}" type="presOf" srcId="{A591FAD7-82B4-4230-A4FD-0E9CE6A3F3E3}" destId="{2387DB54-B688-4843-B77B-885F90899F37}" srcOrd="0" destOrd="0" presId="urn:microsoft.com/office/officeart/2005/8/layout/process4"/>
    <dgm:cxn modelId="{D1A1CC7E-BB8A-8846-BB2C-D942DC43A297}" type="presOf" srcId="{7A7A048C-19AF-49D8-BA08-D4B2261DFE3D}" destId="{D2245B83-C19A-BE4F-9A6B-3510F3E277AA}" srcOrd="0" destOrd="0" presId="urn:microsoft.com/office/officeart/2005/8/layout/process4"/>
    <dgm:cxn modelId="{45DE9085-8611-4CA2-9833-B82F4D925291}" srcId="{16A476C8-7AF8-4AA2-AB99-131608B82C43}" destId="{11C52335-700C-49E4-9A21-8F6EFA43BCEB}" srcOrd="2" destOrd="0" parTransId="{FEE5EE29-929F-492C-BD6C-84115DF567C3}" sibTransId="{84662478-BB15-4077-AE9B-FA8B323891FE}"/>
    <dgm:cxn modelId="{C60A588B-A6E5-1044-B0AF-28754FAD7B56}" type="presOf" srcId="{089E039A-AE66-4C0F-A258-C49689C8E1D2}" destId="{41E5E216-9F3F-A44E-A8FB-A133AB136BA9}" srcOrd="0" destOrd="0" presId="urn:microsoft.com/office/officeart/2005/8/layout/process4"/>
    <dgm:cxn modelId="{CBD5379F-50E9-5044-9F2E-30F039037745}" type="presOf" srcId="{11C52335-700C-49E4-9A21-8F6EFA43BCEB}" destId="{1D1B78EE-3091-B64C-8046-9A787DCFC845}" srcOrd="0" destOrd="0" presId="urn:microsoft.com/office/officeart/2005/8/layout/process4"/>
    <dgm:cxn modelId="{FB0D8AA0-01D5-C049-9F43-BCEED43D7B75}" type="presOf" srcId="{B187F5C5-2B86-4864-A640-3DBCD88FC5E1}" destId="{B05059C0-2FA3-8842-B474-C346E3FE15FA}" srcOrd="0" destOrd="0" presId="urn:microsoft.com/office/officeart/2005/8/layout/process4"/>
    <dgm:cxn modelId="{7079EFA4-E8DD-E34C-AAB1-714395D6B423}" type="presOf" srcId="{89D6833D-1FED-47D7-861D-E663943FA980}" destId="{521689CD-6247-464E-A5E6-60BA6BBDB157}" srcOrd="0" destOrd="0" presId="urn:microsoft.com/office/officeart/2005/8/layout/process4"/>
    <dgm:cxn modelId="{3BDBC0CD-403C-9641-8B30-5FEE7F8CF4EC}" type="presOf" srcId="{4FC80697-CB12-4DFD-AA36-FA2978590C24}" destId="{1C5F6FCB-BC5E-AC4D-9E6C-384A899E06E8}" srcOrd="0" destOrd="0" presId="urn:microsoft.com/office/officeart/2005/8/layout/process4"/>
    <dgm:cxn modelId="{C74560CF-CB9F-4030-9B03-85BBBC063D23}" srcId="{089E039A-AE66-4C0F-A258-C49689C8E1D2}" destId="{FA658719-B9CD-4E41-B99F-D7B5CFE3994E}" srcOrd="0" destOrd="0" parTransId="{CBB9842D-089F-47AF-B0B1-9F0F377CCFED}" sibTransId="{1EC051D6-A5DE-4F8F-BC54-B343B3327CD3}"/>
    <dgm:cxn modelId="{CD9743CF-F579-E64D-9F0F-58ADFBFC0ECB}" type="presOf" srcId="{16A476C8-7AF8-4AA2-AB99-131608B82C43}" destId="{2FFA4AAB-82D2-EE41-8342-63CFA476DD31}" srcOrd="1" destOrd="0" presId="urn:microsoft.com/office/officeart/2005/8/layout/process4"/>
    <dgm:cxn modelId="{714476D9-D9F5-FB4B-BC1E-66997E88F2AC}" type="presOf" srcId="{16A476C8-7AF8-4AA2-AB99-131608B82C43}" destId="{DFB1419F-3C6D-1449-A346-63D837BADCAB}" srcOrd="0" destOrd="0" presId="urn:microsoft.com/office/officeart/2005/8/layout/process4"/>
    <dgm:cxn modelId="{2C98AFF5-442A-6141-BC9E-9297E93E5EC7}" type="presOf" srcId="{1C5037DF-72BB-49DF-8797-A2A960AE12A2}" destId="{373C4BCA-45C0-6748-9D2A-5FDF0154A6C9}" srcOrd="0" destOrd="0" presId="urn:microsoft.com/office/officeart/2005/8/layout/process4"/>
    <dgm:cxn modelId="{DFA6A5A0-ADAB-2E41-907F-5AB8CE68450F}" type="presParOf" srcId="{41E5E216-9F3F-A44E-A8FB-A133AB136BA9}" destId="{AF450623-0782-9144-BEED-855D8D2843BD}" srcOrd="0" destOrd="0" presId="urn:microsoft.com/office/officeart/2005/8/layout/process4"/>
    <dgm:cxn modelId="{A48F50B1-F8E7-E34A-B49A-B05325E03ED6}" type="presParOf" srcId="{AF450623-0782-9144-BEED-855D8D2843BD}" destId="{DFB1419F-3C6D-1449-A346-63D837BADCAB}" srcOrd="0" destOrd="0" presId="urn:microsoft.com/office/officeart/2005/8/layout/process4"/>
    <dgm:cxn modelId="{AD4735A0-A218-1745-BD2C-DFA9D6F57CDA}" type="presParOf" srcId="{AF450623-0782-9144-BEED-855D8D2843BD}" destId="{2FFA4AAB-82D2-EE41-8342-63CFA476DD31}" srcOrd="1" destOrd="0" presId="urn:microsoft.com/office/officeart/2005/8/layout/process4"/>
    <dgm:cxn modelId="{2283D359-4EA6-2244-97B3-B19A9A8A0EFF}" type="presParOf" srcId="{AF450623-0782-9144-BEED-855D8D2843BD}" destId="{B87846CD-D322-C14A-8D5A-D3EA3109B0D1}" srcOrd="2" destOrd="0" presId="urn:microsoft.com/office/officeart/2005/8/layout/process4"/>
    <dgm:cxn modelId="{07C908FD-7A4F-F542-87C4-F14DD9D5DF46}" type="presParOf" srcId="{B87846CD-D322-C14A-8D5A-D3EA3109B0D1}" destId="{2387DB54-B688-4843-B77B-885F90899F37}" srcOrd="0" destOrd="0" presId="urn:microsoft.com/office/officeart/2005/8/layout/process4"/>
    <dgm:cxn modelId="{D1081B65-F2F0-6046-8C9C-C53605B878CE}" type="presParOf" srcId="{B87846CD-D322-C14A-8D5A-D3EA3109B0D1}" destId="{521689CD-6247-464E-A5E6-60BA6BBDB157}" srcOrd="1" destOrd="0" presId="urn:microsoft.com/office/officeart/2005/8/layout/process4"/>
    <dgm:cxn modelId="{23A3D070-1D7A-9146-A97E-8C86EECAFDF6}" type="presParOf" srcId="{B87846CD-D322-C14A-8D5A-D3EA3109B0D1}" destId="{1D1B78EE-3091-B64C-8046-9A787DCFC845}" srcOrd="2" destOrd="0" presId="urn:microsoft.com/office/officeart/2005/8/layout/process4"/>
    <dgm:cxn modelId="{6B495ACA-3837-0C4D-AC2E-82843143023A}" type="presParOf" srcId="{B87846CD-D322-C14A-8D5A-D3EA3109B0D1}" destId="{B05059C0-2FA3-8842-B474-C346E3FE15FA}" srcOrd="3" destOrd="0" presId="urn:microsoft.com/office/officeart/2005/8/layout/process4"/>
    <dgm:cxn modelId="{546AB819-2F77-3444-8332-6747A598CEDC}" type="presParOf" srcId="{B87846CD-D322-C14A-8D5A-D3EA3109B0D1}" destId="{34370F02-9F6B-3140-B84A-89B69BACA4F0}" srcOrd="4" destOrd="0" presId="urn:microsoft.com/office/officeart/2005/8/layout/process4"/>
    <dgm:cxn modelId="{66A5D955-B7B7-DF4C-AC33-B08EA6566336}" type="presParOf" srcId="{B87846CD-D322-C14A-8D5A-D3EA3109B0D1}" destId="{D2245B83-C19A-BE4F-9A6B-3510F3E277AA}" srcOrd="5" destOrd="0" presId="urn:microsoft.com/office/officeart/2005/8/layout/process4"/>
    <dgm:cxn modelId="{F68628E0-C10C-FF48-88BD-199111980040}" type="presParOf" srcId="{B87846CD-D322-C14A-8D5A-D3EA3109B0D1}" destId="{F9697876-BDD0-1344-A7D1-A34AF30CEE70}" srcOrd="6" destOrd="0" presId="urn:microsoft.com/office/officeart/2005/8/layout/process4"/>
    <dgm:cxn modelId="{00FAEEE9-BD6F-7642-B7B6-6A6C75FE2327}" type="presParOf" srcId="{B87846CD-D322-C14A-8D5A-D3EA3109B0D1}" destId="{1C5F6FCB-BC5E-AC4D-9E6C-384A899E06E8}" srcOrd="7" destOrd="0" presId="urn:microsoft.com/office/officeart/2005/8/layout/process4"/>
    <dgm:cxn modelId="{3CE6C6B1-EF55-0D4D-8793-68231E35EDFE}" type="presParOf" srcId="{B87846CD-D322-C14A-8D5A-D3EA3109B0D1}" destId="{2597DB04-18A1-1E42-965B-302A40E8A3E9}" srcOrd="8" destOrd="0" presId="urn:microsoft.com/office/officeart/2005/8/layout/process4"/>
    <dgm:cxn modelId="{D6D9134A-6535-A941-B03D-4F3B81A08432}" type="presParOf" srcId="{B87846CD-D322-C14A-8D5A-D3EA3109B0D1}" destId="{373C4BCA-45C0-6748-9D2A-5FDF0154A6C9}" srcOrd="9" destOrd="0" presId="urn:microsoft.com/office/officeart/2005/8/layout/process4"/>
    <dgm:cxn modelId="{5105FE8B-4AF5-AE42-BB9F-B0C7F0CCEFDE}" type="presParOf" srcId="{41E5E216-9F3F-A44E-A8FB-A133AB136BA9}" destId="{E4E4C0BF-0CD0-2A4B-A245-01D965225DDA}" srcOrd="1" destOrd="0" presId="urn:microsoft.com/office/officeart/2005/8/layout/process4"/>
    <dgm:cxn modelId="{AA38AFFA-966A-D948-B36F-3E173683FC2C}" type="presParOf" srcId="{41E5E216-9F3F-A44E-A8FB-A133AB136BA9}" destId="{3CFA55D0-1BCD-D54F-9D67-A6AAEA7206AC}" srcOrd="2" destOrd="0" presId="urn:microsoft.com/office/officeart/2005/8/layout/process4"/>
    <dgm:cxn modelId="{5DF79485-66AF-3A4E-97D0-7CE342AF2419}" type="presParOf" srcId="{3CFA55D0-1BCD-D54F-9D67-A6AAEA7206AC}" destId="{5212F7B7-ECA6-9E4F-A222-4C2CDE0318D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A4AAB-82D2-EE41-8342-63CFA476DD31}">
      <dsp:nvSpPr>
        <dsp:cNvPr id="0" name=""/>
        <dsp:cNvSpPr/>
      </dsp:nvSpPr>
      <dsp:spPr>
        <a:xfrm>
          <a:off x="0" y="2878205"/>
          <a:ext cx="11181145" cy="1888414"/>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To begin open the application and start a blank notebook, in which you will begin tabs these tabs will be labeled as followed </a:t>
          </a:r>
        </a:p>
      </dsp:txBody>
      <dsp:txXfrm>
        <a:off x="0" y="2878205"/>
        <a:ext cx="11181145" cy="1019743"/>
      </dsp:txXfrm>
    </dsp:sp>
    <dsp:sp modelId="{2387DB54-B688-4843-B77B-885F90899F37}">
      <dsp:nvSpPr>
        <dsp:cNvPr id="0" name=""/>
        <dsp:cNvSpPr/>
      </dsp:nvSpPr>
      <dsp:spPr>
        <a:xfrm>
          <a:off x="1364" y="3860180"/>
          <a:ext cx="1117841" cy="868670"/>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Instructions</a:t>
          </a:r>
          <a:endParaRPr lang="en-US" sz="1100" kern="1200" dirty="0"/>
        </a:p>
      </dsp:txBody>
      <dsp:txXfrm>
        <a:off x="1364" y="3860180"/>
        <a:ext cx="1117841" cy="868670"/>
      </dsp:txXfrm>
    </dsp:sp>
    <dsp:sp modelId="{521689CD-6247-464E-A5E6-60BA6BBDB157}">
      <dsp:nvSpPr>
        <dsp:cNvPr id="0" name=""/>
        <dsp:cNvSpPr/>
      </dsp:nvSpPr>
      <dsp:spPr>
        <a:xfrm>
          <a:off x="1119206" y="3860180"/>
          <a:ext cx="1117841" cy="868670"/>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Research Info/data</a:t>
          </a:r>
          <a:endParaRPr lang="en-US" sz="1100" kern="1200" dirty="0"/>
        </a:p>
      </dsp:txBody>
      <dsp:txXfrm>
        <a:off x="1119206" y="3860180"/>
        <a:ext cx="1117841" cy="868670"/>
      </dsp:txXfrm>
    </dsp:sp>
    <dsp:sp modelId="{1D1B78EE-3091-B64C-8046-9A787DCFC845}">
      <dsp:nvSpPr>
        <dsp:cNvPr id="0" name=""/>
        <dsp:cNvSpPr/>
      </dsp:nvSpPr>
      <dsp:spPr>
        <a:xfrm>
          <a:off x="2237047" y="3860180"/>
          <a:ext cx="1117841" cy="868670"/>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Quotes with References</a:t>
          </a:r>
          <a:endParaRPr lang="en-US" sz="1100" kern="1200" dirty="0"/>
        </a:p>
      </dsp:txBody>
      <dsp:txXfrm>
        <a:off x="2237047" y="3860180"/>
        <a:ext cx="1117841" cy="868670"/>
      </dsp:txXfrm>
    </dsp:sp>
    <dsp:sp modelId="{B05059C0-2FA3-8842-B474-C346E3FE15FA}">
      <dsp:nvSpPr>
        <dsp:cNvPr id="0" name=""/>
        <dsp:cNvSpPr/>
      </dsp:nvSpPr>
      <dsp:spPr>
        <a:xfrm>
          <a:off x="3354889" y="3860180"/>
          <a:ext cx="1117841" cy="868670"/>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b="1" kern="1200"/>
            <a:t>Analysis Pages</a:t>
          </a:r>
          <a:endParaRPr lang="en-US" sz="1100" kern="1200"/>
        </a:p>
      </dsp:txBody>
      <dsp:txXfrm>
        <a:off x="3354889" y="3860180"/>
        <a:ext cx="1117841" cy="868670"/>
      </dsp:txXfrm>
    </dsp:sp>
    <dsp:sp modelId="{34370F02-9F6B-3140-B84A-89B69BACA4F0}">
      <dsp:nvSpPr>
        <dsp:cNvPr id="0" name=""/>
        <dsp:cNvSpPr/>
      </dsp:nvSpPr>
      <dsp:spPr>
        <a:xfrm>
          <a:off x="4472730" y="3860180"/>
          <a:ext cx="1117841" cy="868670"/>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Evaluation Pages</a:t>
          </a:r>
          <a:endParaRPr lang="en-US" sz="1100" kern="1200" dirty="0"/>
        </a:p>
      </dsp:txBody>
      <dsp:txXfrm>
        <a:off x="4472730" y="3860180"/>
        <a:ext cx="1117841" cy="868670"/>
      </dsp:txXfrm>
    </dsp:sp>
    <dsp:sp modelId="{D2245B83-C19A-BE4F-9A6B-3510F3E277AA}">
      <dsp:nvSpPr>
        <dsp:cNvPr id="0" name=""/>
        <dsp:cNvSpPr/>
      </dsp:nvSpPr>
      <dsp:spPr>
        <a:xfrm>
          <a:off x="5590572" y="3860180"/>
          <a:ext cx="1117841" cy="868670"/>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Reflections Pages</a:t>
          </a:r>
          <a:endParaRPr lang="en-US" sz="1100" kern="1200" dirty="0"/>
        </a:p>
      </dsp:txBody>
      <dsp:txXfrm>
        <a:off x="5590572" y="3860180"/>
        <a:ext cx="1117841" cy="868670"/>
      </dsp:txXfrm>
    </dsp:sp>
    <dsp:sp modelId="{F9697876-BDD0-1344-A7D1-A34AF30CEE70}">
      <dsp:nvSpPr>
        <dsp:cNvPr id="0" name=""/>
        <dsp:cNvSpPr/>
      </dsp:nvSpPr>
      <dsp:spPr>
        <a:xfrm>
          <a:off x="6708414" y="3860180"/>
          <a:ext cx="1117841" cy="868670"/>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Theory/Arguments</a:t>
          </a:r>
          <a:endParaRPr lang="en-US" sz="1100" kern="1200" dirty="0"/>
        </a:p>
      </dsp:txBody>
      <dsp:txXfrm>
        <a:off x="6708414" y="3860180"/>
        <a:ext cx="1117841" cy="868670"/>
      </dsp:txXfrm>
    </dsp:sp>
    <dsp:sp modelId="{1C5F6FCB-BC5E-AC4D-9E6C-384A899E06E8}">
      <dsp:nvSpPr>
        <dsp:cNvPr id="0" name=""/>
        <dsp:cNvSpPr/>
      </dsp:nvSpPr>
      <dsp:spPr>
        <a:xfrm>
          <a:off x="7826255" y="3860180"/>
          <a:ext cx="1117841" cy="868670"/>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Emerging Themes</a:t>
          </a:r>
          <a:endParaRPr lang="en-US" sz="1100" kern="1200" dirty="0"/>
        </a:p>
      </dsp:txBody>
      <dsp:txXfrm>
        <a:off x="7826255" y="3860180"/>
        <a:ext cx="1117841" cy="868670"/>
      </dsp:txXfrm>
    </dsp:sp>
    <dsp:sp modelId="{2597DB04-18A1-1E42-965B-302A40E8A3E9}">
      <dsp:nvSpPr>
        <dsp:cNvPr id="0" name=""/>
        <dsp:cNvSpPr/>
      </dsp:nvSpPr>
      <dsp:spPr>
        <a:xfrm>
          <a:off x="8944097" y="3860180"/>
          <a:ext cx="1117841" cy="868670"/>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Calendar</a:t>
          </a:r>
          <a:endParaRPr lang="en-US" sz="1100" kern="1200" dirty="0"/>
        </a:p>
      </dsp:txBody>
      <dsp:txXfrm>
        <a:off x="8944097" y="3860180"/>
        <a:ext cx="1117841" cy="868670"/>
      </dsp:txXfrm>
    </dsp:sp>
    <dsp:sp modelId="{373C4BCA-45C0-6748-9D2A-5FDF0154A6C9}">
      <dsp:nvSpPr>
        <dsp:cNvPr id="0" name=""/>
        <dsp:cNvSpPr/>
      </dsp:nvSpPr>
      <dsp:spPr>
        <a:xfrm>
          <a:off x="10061938" y="3860180"/>
          <a:ext cx="1117841" cy="868670"/>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Annotated Bibliography. </a:t>
          </a:r>
          <a:endParaRPr lang="en-US" sz="900" kern="1200" dirty="0"/>
        </a:p>
      </dsp:txBody>
      <dsp:txXfrm>
        <a:off x="10061938" y="3860180"/>
        <a:ext cx="1117841" cy="868670"/>
      </dsp:txXfrm>
    </dsp:sp>
    <dsp:sp modelId="{5212F7B7-ECA6-9E4F-A222-4C2CDE0318D9}">
      <dsp:nvSpPr>
        <dsp:cNvPr id="0" name=""/>
        <dsp:cNvSpPr/>
      </dsp:nvSpPr>
      <dsp:spPr>
        <a:xfrm rot="10800000">
          <a:off x="0" y="2150"/>
          <a:ext cx="11181145" cy="2904381"/>
        </a:xfrm>
        <a:prstGeom prst="upArrowCallou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Each tab in your folder is equally important, and the key to organization is to make sure you put the information you collect in the correct folder throughout, this makes writing your paper a lot easier.  </a:t>
          </a:r>
        </a:p>
      </dsp:txBody>
      <dsp:txXfrm rot="10800000">
        <a:off x="0" y="2150"/>
        <a:ext cx="11181145" cy="188718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11/30/2020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976162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907226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806913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333865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11/30/2020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041133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198134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11/30/2020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025530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11/30/2020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320234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11/30/2020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5456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11/30/2020</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016895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11/30/2020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03306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11/30/2020</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730344964"/>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82" r:id="rId5"/>
    <p:sldLayoutId id="2147483783" r:id="rId6"/>
    <p:sldLayoutId id="2147483784" r:id="rId7"/>
    <p:sldLayoutId id="2147483785" r:id="rId8"/>
    <p:sldLayoutId id="2147483786" r:id="rId9"/>
    <p:sldLayoutId id="2147483787" r:id="rId10"/>
    <p:sldLayoutId id="2147483788" r:id="rId11"/>
  </p:sldLayoutIdLst>
  <p:hf sldNum="0" hdr="0" ftr="0" dt="0"/>
  <p:txStyles>
    <p:titleStyle>
      <a:lvl1pPr algn="l" defTabSz="914400" rtl="0" eaLnBrk="1" latinLnBrk="0" hangingPunct="1">
        <a:lnSpc>
          <a:spcPct val="90000"/>
        </a:lnSpc>
        <a:spcBef>
          <a:spcPct val="0"/>
        </a:spcBef>
        <a:buNone/>
        <a:defRPr lang="en-US" sz="4000" b="1"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alendar.google.com/calendar/embed?src=scrihfield72@verizon.net&amp;ctz=America/New_York"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cambridgeinternational.org/Images/414971-2020-2021-syllabus.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866"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9">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27" name="Rectangle 21">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5E4E2E57-0101-7C45-A0BB-B7B9160D7B7B}"/>
              </a:ext>
            </a:extLst>
          </p:cNvPr>
          <p:cNvSpPr>
            <a:spLocks noGrp="1"/>
          </p:cNvSpPr>
          <p:nvPr>
            <p:ph type="ctrTitle"/>
          </p:nvPr>
        </p:nvSpPr>
        <p:spPr>
          <a:xfrm>
            <a:off x="1256493" y="1559768"/>
            <a:ext cx="2978281" cy="3135379"/>
          </a:xfrm>
        </p:spPr>
        <p:txBody>
          <a:bodyPr>
            <a:normAutofit/>
          </a:bodyPr>
          <a:lstStyle/>
          <a:p>
            <a:r>
              <a:rPr lang="en-US" sz="3600" dirty="0">
                <a:solidFill>
                  <a:schemeClr val="bg1"/>
                </a:solidFill>
              </a:rPr>
              <a:t>Organization for A- Level Global perspectives</a:t>
            </a:r>
          </a:p>
        </p:txBody>
      </p:sp>
      <p:sp>
        <p:nvSpPr>
          <p:cNvPr id="3" name="Subtitle 2">
            <a:extLst>
              <a:ext uri="{FF2B5EF4-FFF2-40B4-BE49-F238E27FC236}">
                <a16:creationId xmlns:a16="http://schemas.microsoft.com/office/drawing/2014/main" id="{368CC0F4-9AF9-FE41-89BA-69710605A75B}"/>
              </a:ext>
            </a:extLst>
          </p:cNvPr>
          <p:cNvSpPr>
            <a:spLocks noGrp="1"/>
          </p:cNvSpPr>
          <p:nvPr>
            <p:ph type="subTitle" idx="1"/>
          </p:nvPr>
        </p:nvSpPr>
        <p:spPr>
          <a:xfrm>
            <a:off x="1256493" y="4708186"/>
            <a:ext cx="2978282" cy="992223"/>
          </a:xfrm>
        </p:spPr>
        <p:txBody>
          <a:bodyPr>
            <a:normAutofit/>
          </a:bodyPr>
          <a:lstStyle/>
          <a:p>
            <a:pPr>
              <a:spcAft>
                <a:spcPts val="600"/>
              </a:spcAft>
            </a:pPr>
            <a:r>
              <a:rPr lang="en-US" sz="1400" i="1" dirty="0">
                <a:solidFill>
                  <a:schemeClr val="bg1"/>
                </a:solidFill>
              </a:rPr>
              <a:t>Nadia Hayes</a:t>
            </a:r>
          </a:p>
          <a:p>
            <a:pPr>
              <a:spcAft>
                <a:spcPts val="600"/>
              </a:spcAft>
            </a:pPr>
            <a:r>
              <a:rPr lang="en-US" sz="1400" i="1" dirty="0">
                <a:solidFill>
                  <a:schemeClr val="bg1"/>
                </a:solidFill>
              </a:rPr>
              <a:t>Period 1</a:t>
            </a:r>
          </a:p>
        </p:txBody>
      </p:sp>
      <p:sp>
        <p:nvSpPr>
          <p:cNvPr id="24" name="Rectangle 23">
            <a:extLst>
              <a:ext uri="{FF2B5EF4-FFF2-40B4-BE49-F238E27FC236}">
                <a16:creationId xmlns:a16="http://schemas.microsoft.com/office/drawing/2014/main" id="{BA53A868-C420-4BAE-9244-EC162AF05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7992"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6" name="Straight Connector 25">
            <a:extLst>
              <a:ext uri="{FF2B5EF4-FFF2-40B4-BE49-F238E27FC236}">
                <a16:creationId xmlns:a16="http://schemas.microsoft.com/office/drawing/2014/main" id="{C2686EF3-81CC-419F-96C3-002A7588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8D93CCA-A85E-4529-A6F0-8BB54D27BC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7393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ECFA516-C18C-41AE-AFF2-A0D0A59C9E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9" name="Graphic 8" descr="Earth globe Americas">
            <a:extLst>
              <a:ext uri="{FF2B5EF4-FFF2-40B4-BE49-F238E27FC236}">
                <a16:creationId xmlns:a16="http://schemas.microsoft.com/office/drawing/2014/main" id="{479E6500-D635-9F4F-A35E-D4700FA961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65357" y="645106"/>
            <a:ext cx="5564663" cy="5564663"/>
          </a:xfrm>
          <a:prstGeom prst="rect">
            <a:avLst/>
          </a:prstGeom>
        </p:spPr>
      </p:pic>
    </p:spTree>
    <p:extLst>
      <p:ext uri="{BB962C8B-B14F-4D97-AF65-F5344CB8AC3E}">
        <p14:creationId xmlns:p14="http://schemas.microsoft.com/office/powerpoint/2010/main" val="276780536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EF9D5-8F2F-234A-A072-75BD73AC155B}"/>
              </a:ext>
            </a:extLst>
          </p:cNvPr>
          <p:cNvSpPr>
            <a:spLocks noGrp="1"/>
          </p:cNvSpPr>
          <p:nvPr>
            <p:ph type="title"/>
          </p:nvPr>
        </p:nvSpPr>
        <p:spPr/>
        <p:txBody>
          <a:bodyPr/>
          <a:lstStyle/>
          <a:p>
            <a:r>
              <a:rPr lang="en-US" i="1" dirty="0">
                <a:latin typeface="Britannic Bold" panose="020B0903060703020204" pitchFamily="34" charset="77"/>
              </a:rPr>
              <a:t>Notebook Section Meanings</a:t>
            </a:r>
            <a:endParaRPr lang="en-US" dirty="0"/>
          </a:p>
        </p:txBody>
      </p:sp>
      <p:sp>
        <p:nvSpPr>
          <p:cNvPr id="3" name="Text Placeholder 2">
            <a:extLst>
              <a:ext uri="{FF2B5EF4-FFF2-40B4-BE49-F238E27FC236}">
                <a16:creationId xmlns:a16="http://schemas.microsoft.com/office/drawing/2014/main" id="{7B44AC38-08E6-904D-951C-0D88EF193706}"/>
              </a:ext>
            </a:extLst>
          </p:cNvPr>
          <p:cNvSpPr>
            <a:spLocks noGrp="1"/>
          </p:cNvSpPr>
          <p:nvPr>
            <p:ph type="body" idx="1"/>
          </p:nvPr>
        </p:nvSpPr>
        <p:spPr/>
        <p:txBody>
          <a:bodyPr/>
          <a:lstStyle/>
          <a:p>
            <a:r>
              <a:rPr lang="en-US" i="1" dirty="0">
                <a:latin typeface="Britannic Bold" panose="020B0903060703020204" pitchFamily="34" charset="77"/>
              </a:rPr>
              <a:t>Reflection Tab</a:t>
            </a:r>
          </a:p>
        </p:txBody>
      </p:sp>
      <p:sp>
        <p:nvSpPr>
          <p:cNvPr id="4" name="Content Placeholder 3">
            <a:extLst>
              <a:ext uri="{FF2B5EF4-FFF2-40B4-BE49-F238E27FC236}">
                <a16:creationId xmlns:a16="http://schemas.microsoft.com/office/drawing/2014/main" id="{5AE3E3E0-665D-D44C-AF92-72816FCAF0FE}"/>
              </a:ext>
            </a:extLst>
          </p:cNvPr>
          <p:cNvSpPr>
            <a:spLocks noGrp="1"/>
          </p:cNvSpPr>
          <p:nvPr>
            <p:ph sz="half" idx="2"/>
          </p:nvPr>
        </p:nvSpPr>
        <p:spPr/>
        <p:txBody>
          <a:bodyPr/>
          <a:lstStyle/>
          <a:p>
            <a:r>
              <a:rPr lang="en-US" dirty="0"/>
              <a:t>This is an ongoing diary where you record your changing thoughts and standpoints towards your topic. </a:t>
            </a:r>
          </a:p>
          <a:p>
            <a:r>
              <a:rPr lang="en-US" dirty="0"/>
              <a:t>This is very helpful in keeping ideas you have to further your research. </a:t>
            </a:r>
          </a:p>
          <a:p>
            <a:r>
              <a:rPr lang="en-US" dirty="0"/>
              <a:t>This is similar to daily logs which I will go over. </a:t>
            </a:r>
          </a:p>
          <a:p>
            <a:endParaRPr lang="en-US" dirty="0"/>
          </a:p>
        </p:txBody>
      </p:sp>
      <p:sp>
        <p:nvSpPr>
          <p:cNvPr id="5" name="Text Placeholder 4">
            <a:extLst>
              <a:ext uri="{FF2B5EF4-FFF2-40B4-BE49-F238E27FC236}">
                <a16:creationId xmlns:a16="http://schemas.microsoft.com/office/drawing/2014/main" id="{AC1E6DFA-5C07-E14B-9920-282FD51EC1DC}"/>
              </a:ext>
            </a:extLst>
          </p:cNvPr>
          <p:cNvSpPr>
            <a:spLocks noGrp="1"/>
          </p:cNvSpPr>
          <p:nvPr>
            <p:ph type="body" sz="quarter" idx="3"/>
          </p:nvPr>
        </p:nvSpPr>
        <p:spPr/>
        <p:txBody>
          <a:bodyPr/>
          <a:lstStyle/>
          <a:p>
            <a:r>
              <a:rPr lang="en-US" i="1" dirty="0">
                <a:latin typeface="Britannic Bold" panose="020B0903060703020204" pitchFamily="34" charset="77"/>
              </a:rPr>
              <a:t>Theories and Arguments Tab</a:t>
            </a:r>
          </a:p>
        </p:txBody>
      </p:sp>
      <p:sp>
        <p:nvSpPr>
          <p:cNvPr id="6" name="Content Placeholder 5">
            <a:extLst>
              <a:ext uri="{FF2B5EF4-FFF2-40B4-BE49-F238E27FC236}">
                <a16:creationId xmlns:a16="http://schemas.microsoft.com/office/drawing/2014/main" id="{6B5ABF8B-8A51-2949-8158-00BACA689FB1}"/>
              </a:ext>
            </a:extLst>
          </p:cNvPr>
          <p:cNvSpPr>
            <a:spLocks noGrp="1"/>
          </p:cNvSpPr>
          <p:nvPr>
            <p:ph sz="quarter" idx="4"/>
          </p:nvPr>
        </p:nvSpPr>
        <p:spPr/>
        <p:txBody>
          <a:bodyPr/>
          <a:lstStyle/>
          <a:p>
            <a:r>
              <a:rPr lang="en-US" dirty="0"/>
              <a:t>This is used to find your main experts on your question, and to collect their theories and arguments. </a:t>
            </a:r>
          </a:p>
          <a:p>
            <a:r>
              <a:rPr lang="en-US" dirty="0"/>
              <a:t>Make sure to do this as it shapes your final paper. </a:t>
            </a:r>
          </a:p>
          <a:p>
            <a:endParaRPr lang="en-US" dirty="0"/>
          </a:p>
        </p:txBody>
      </p:sp>
    </p:spTree>
    <p:extLst>
      <p:ext uri="{BB962C8B-B14F-4D97-AF65-F5344CB8AC3E}">
        <p14:creationId xmlns:p14="http://schemas.microsoft.com/office/powerpoint/2010/main" val="4233321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21938-D259-1643-AD93-EF3B3024F439}"/>
              </a:ext>
            </a:extLst>
          </p:cNvPr>
          <p:cNvSpPr>
            <a:spLocks noGrp="1"/>
          </p:cNvSpPr>
          <p:nvPr>
            <p:ph type="title"/>
          </p:nvPr>
        </p:nvSpPr>
        <p:spPr/>
        <p:txBody>
          <a:bodyPr/>
          <a:lstStyle/>
          <a:p>
            <a:r>
              <a:rPr lang="en-US" i="1" dirty="0">
                <a:latin typeface="Britannic Bold" panose="020B0903060703020204" pitchFamily="34" charset="77"/>
              </a:rPr>
              <a:t>Notebook Section Meanings</a:t>
            </a:r>
            <a:endParaRPr lang="en-US" dirty="0"/>
          </a:p>
        </p:txBody>
      </p:sp>
      <p:sp>
        <p:nvSpPr>
          <p:cNvPr id="3" name="Text Placeholder 2">
            <a:extLst>
              <a:ext uri="{FF2B5EF4-FFF2-40B4-BE49-F238E27FC236}">
                <a16:creationId xmlns:a16="http://schemas.microsoft.com/office/drawing/2014/main" id="{E4819932-C545-FE49-989C-3DC686833923}"/>
              </a:ext>
            </a:extLst>
          </p:cNvPr>
          <p:cNvSpPr>
            <a:spLocks noGrp="1"/>
          </p:cNvSpPr>
          <p:nvPr>
            <p:ph type="body" idx="1"/>
          </p:nvPr>
        </p:nvSpPr>
        <p:spPr/>
        <p:txBody>
          <a:bodyPr/>
          <a:lstStyle/>
          <a:p>
            <a:r>
              <a:rPr lang="en-US" i="1" dirty="0">
                <a:latin typeface="Britannic Bold" panose="020B0903060703020204" pitchFamily="34" charset="77"/>
              </a:rPr>
              <a:t>Emerging Themes Tab</a:t>
            </a:r>
          </a:p>
        </p:txBody>
      </p:sp>
      <p:sp>
        <p:nvSpPr>
          <p:cNvPr id="4" name="Content Placeholder 3">
            <a:extLst>
              <a:ext uri="{FF2B5EF4-FFF2-40B4-BE49-F238E27FC236}">
                <a16:creationId xmlns:a16="http://schemas.microsoft.com/office/drawing/2014/main" id="{3309A100-65BE-9143-BEDB-DA2FD10ADB84}"/>
              </a:ext>
            </a:extLst>
          </p:cNvPr>
          <p:cNvSpPr>
            <a:spLocks noGrp="1"/>
          </p:cNvSpPr>
          <p:nvPr>
            <p:ph sz="half" idx="2"/>
          </p:nvPr>
        </p:nvSpPr>
        <p:spPr/>
        <p:txBody>
          <a:bodyPr/>
          <a:lstStyle/>
          <a:p>
            <a:r>
              <a:rPr lang="en-US" dirty="0"/>
              <a:t>This can help you in sub-dividing aspects of your question.</a:t>
            </a:r>
          </a:p>
          <a:p>
            <a:r>
              <a:rPr lang="en-US" dirty="0"/>
              <a:t>Themes will emerge as you dig deeper into your research and you will need to take notes of all your thoughts about these concepts. </a:t>
            </a:r>
          </a:p>
          <a:p>
            <a:endParaRPr lang="en-US" dirty="0"/>
          </a:p>
        </p:txBody>
      </p:sp>
      <p:sp>
        <p:nvSpPr>
          <p:cNvPr id="5" name="Text Placeholder 4">
            <a:extLst>
              <a:ext uri="{FF2B5EF4-FFF2-40B4-BE49-F238E27FC236}">
                <a16:creationId xmlns:a16="http://schemas.microsoft.com/office/drawing/2014/main" id="{9F29F27B-0A9F-8F41-ABF5-A051F9F3BE37}"/>
              </a:ext>
            </a:extLst>
          </p:cNvPr>
          <p:cNvSpPr>
            <a:spLocks noGrp="1"/>
          </p:cNvSpPr>
          <p:nvPr>
            <p:ph type="body" sz="quarter" idx="3"/>
          </p:nvPr>
        </p:nvSpPr>
        <p:spPr/>
        <p:txBody>
          <a:bodyPr/>
          <a:lstStyle/>
          <a:p>
            <a:r>
              <a:rPr lang="en-US" i="1" dirty="0">
                <a:latin typeface="Britannic Bold" panose="020B0903060703020204" pitchFamily="34" charset="77"/>
              </a:rPr>
              <a:t>Annotated Bibliography Tab</a:t>
            </a:r>
          </a:p>
        </p:txBody>
      </p:sp>
      <p:sp>
        <p:nvSpPr>
          <p:cNvPr id="6" name="Content Placeholder 5">
            <a:extLst>
              <a:ext uri="{FF2B5EF4-FFF2-40B4-BE49-F238E27FC236}">
                <a16:creationId xmlns:a16="http://schemas.microsoft.com/office/drawing/2014/main" id="{BF334E15-C434-A04A-B6E3-72D2AA45AFA3}"/>
              </a:ext>
            </a:extLst>
          </p:cNvPr>
          <p:cNvSpPr>
            <a:spLocks noGrp="1"/>
          </p:cNvSpPr>
          <p:nvPr>
            <p:ph sz="quarter" idx="4"/>
          </p:nvPr>
        </p:nvSpPr>
        <p:spPr/>
        <p:txBody>
          <a:bodyPr/>
          <a:lstStyle/>
          <a:p>
            <a:r>
              <a:rPr lang="en-US" dirty="0"/>
              <a:t>You need to keep an annotated bibliography from the beginning, so you do not lose any of your research you gather throughout the year. </a:t>
            </a:r>
          </a:p>
          <a:p>
            <a:r>
              <a:rPr lang="en-US" dirty="0"/>
              <a:t>This also helps with the final paper as you have already completed your bibliography. </a:t>
            </a:r>
          </a:p>
        </p:txBody>
      </p:sp>
    </p:spTree>
    <p:extLst>
      <p:ext uri="{BB962C8B-B14F-4D97-AF65-F5344CB8AC3E}">
        <p14:creationId xmlns:p14="http://schemas.microsoft.com/office/powerpoint/2010/main" val="4159836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B949D8D-8E17-4DBF-BEA8-13C57BF638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BC6FC45-D4D9-4025-91DA-272D318D3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EA284212-C175-4C82-B112-A5208F70C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809" y="393365"/>
            <a:ext cx="7328969" cy="6059273"/>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D5C2B7-DF92-D84E-8ACA-887844EFA52C}"/>
              </a:ext>
            </a:extLst>
          </p:cNvPr>
          <p:cNvSpPr>
            <a:spLocks noGrp="1"/>
          </p:cNvSpPr>
          <p:nvPr>
            <p:ph type="title"/>
          </p:nvPr>
        </p:nvSpPr>
        <p:spPr>
          <a:xfrm>
            <a:off x="868680" y="642593"/>
            <a:ext cx="6281928" cy="1744183"/>
          </a:xfrm>
        </p:spPr>
        <p:txBody>
          <a:bodyPr>
            <a:normAutofit/>
          </a:bodyPr>
          <a:lstStyle/>
          <a:p>
            <a:r>
              <a:rPr lang="en-US" i="1" dirty="0">
                <a:latin typeface="Britannic Bold" panose="020B0903060703020204" pitchFamily="34" charset="77"/>
              </a:rPr>
              <a:t>Research Folder </a:t>
            </a:r>
          </a:p>
        </p:txBody>
      </p:sp>
      <p:sp>
        <p:nvSpPr>
          <p:cNvPr id="3" name="Content Placeholder 2">
            <a:extLst>
              <a:ext uri="{FF2B5EF4-FFF2-40B4-BE49-F238E27FC236}">
                <a16:creationId xmlns:a16="http://schemas.microsoft.com/office/drawing/2014/main" id="{987431FF-DE5C-4B49-8821-02F6AE4EBEFC}"/>
              </a:ext>
            </a:extLst>
          </p:cNvPr>
          <p:cNvSpPr>
            <a:spLocks noGrp="1"/>
          </p:cNvSpPr>
          <p:nvPr>
            <p:ph idx="1"/>
          </p:nvPr>
        </p:nvSpPr>
        <p:spPr>
          <a:xfrm>
            <a:off x="868680" y="2386584"/>
            <a:ext cx="6281928" cy="3648456"/>
          </a:xfrm>
        </p:spPr>
        <p:txBody>
          <a:bodyPr>
            <a:normAutofit/>
          </a:bodyPr>
          <a:lstStyle/>
          <a:p>
            <a:r>
              <a:rPr lang="en-US" sz="1600" dirty="0"/>
              <a:t>As you go about your year what is required of these tabs will begin to make more sense. However make sure you do not fall behind because this will impact your overall performance on your final paper. As well Dr. Crihfield will be checking your research folder to make sure you are on track for success. </a:t>
            </a:r>
          </a:p>
          <a:p>
            <a:r>
              <a:rPr lang="en-US" sz="1600" dirty="0"/>
              <a:t>To get a more in-depth explanation of how to set up your research folder use this link</a:t>
            </a:r>
          </a:p>
          <a:p>
            <a:pPr lvl="1"/>
            <a:r>
              <a:rPr lang="en-US" i="1" dirty="0">
                <a:solidFill>
                  <a:srgbClr val="FF0000"/>
                </a:solidFill>
              </a:rPr>
              <a:t>http://shshistory.com/extra%20pages/GP%20Project%20-%20Caroline.pdf</a:t>
            </a:r>
          </a:p>
        </p:txBody>
      </p:sp>
      <p:sp>
        <p:nvSpPr>
          <p:cNvPr id="16" name="Rectangle 15">
            <a:extLst>
              <a:ext uri="{FF2B5EF4-FFF2-40B4-BE49-F238E27FC236}">
                <a16:creationId xmlns:a16="http://schemas.microsoft.com/office/drawing/2014/main" id="{619EC706-8928-4DFD-8084-35D599EB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7370" y="0"/>
            <a:ext cx="435463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Key">
            <a:extLst>
              <a:ext uri="{FF2B5EF4-FFF2-40B4-BE49-F238E27FC236}">
                <a16:creationId xmlns:a16="http://schemas.microsoft.com/office/drawing/2014/main" id="{1C3CED53-3DB3-2641-A800-3D17EC5556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8306951" y="237744"/>
            <a:ext cx="3322121" cy="3322121"/>
          </a:xfrm>
          <a:prstGeom prst="rect">
            <a:avLst/>
          </a:prstGeom>
        </p:spPr>
      </p:pic>
      <p:sp>
        <p:nvSpPr>
          <p:cNvPr id="6" name="TextBox 5">
            <a:extLst>
              <a:ext uri="{FF2B5EF4-FFF2-40B4-BE49-F238E27FC236}">
                <a16:creationId xmlns:a16="http://schemas.microsoft.com/office/drawing/2014/main" id="{CDC9A900-44E1-D341-B360-B697ABEF1DA5}"/>
              </a:ext>
            </a:extLst>
          </p:cNvPr>
          <p:cNvSpPr txBox="1"/>
          <p:nvPr/>
        </p:nvSpPr>
        <p:spPr>
          <a:xfrm rot="20408418">
            <a:off x="9547723" y="3384368"/>
            <a:ext cx="1443340" cy="400110"/>
          </a:xfrm>
          <a:prstGeom prst="rect">
            <a:avLst/>
          </a:prstGeom>
          <a:noFill/>
        </p:spPr>
        <p:txBody>
          <a:bodyPr wrap="square" rtlCol="0">
            <a:spAutoFit/>
          </a:bodyPr>
          <a:lstStyle/>
          <a:p>
            <a:r>
              <a:rPr lang="en-US" sz="2000" b="1" i="1" dirty="0">
                <a:solidFill>
                  <a:schemeClr val="bg1"/>
                </a:solidFill>
              </a:rPr>
              <a:t>To Success </a:t>
            </a:r>
          </a:p>
        </p:txBody>
      </p:sp>
    </p:spTree>
    <p:extLst>
      <p:ext uri="{BB962C8B-B14F-4D97-AF65-F5344CB8AC3E}">
        <p14:creationId xmlns:p14="http://schemas.microsoft.com/office/powerpoint/2010/main" val="79861333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81F57-10F6-6647-BC03-37B869B4C6F2}"/>
              </a:ext>
            </a:extLst>
          </p:cNvPr>
          <p:cNvSpPr>
            <a:spLocks noGrp="1"/>
          </p:cNvSpPr>
          <p:nvPr>
            <p:ph type="title"/>
          </p:nvPr>
        </p:nvSpPr>
        <p:spPr>
          <a:xfrm>
            <a:off x="6579450" y="727627"/>
            <a:ext cx="4957553" cy="1645920"/>
          </a:xfrm>
        </p:spPr>
        <p:txBody>
          <a:bodyPr>
            <a:normAutofit/>
          </a:bodyPr>
          <a:lstStyle/>
          <a:p>
            <a:r>
              <a:rPr lang="en-US" i="1" dirty="0">
                <a:latin typeface="Britannic Bold" panose="020B0903060703020204" pitchFamily="34" charset="77"/>
              </a:rPr>
              <a:t>TIME MANAGEMENT </a:t>
            </a:r>
          </a:p>
        </p:txBody>
      </p:sp>
      <p:sp>
        <p:nvSpPr>
          <p:cNvPr id="10" name="Rectangle 9">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sp>
      <p:sp>
        <p:nvSpPr>
          <p:cNvPr id="12" name="Rectangle 11">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rgbClr val="404040"/>
            </a:solidFill>
            <a:prstDash val="solid"/>
            <a:miter lim="800000"/>
          </a:ln>
          <a:effectLst/>
        </p:spPr>
      </p:sp>
      <p:pic>
        <p:nvPicPr>
          <p:cNvPr id="5" name="Graphic 4" descr="Clock">
            <a:extLst>
              <a:ext uri="{FF2B5EF4-FFF2-40B4-BE49-F238E27FC236}">
                <a16:creationId xmlns:a16="http://schemas.microsoft.com/office/drawing/2014/main" id="{325E32A7-DAD8-EC42-A68B-32685A27A5F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05256" y="1230863"/>
            <a:ext cx="4414438" cy="4414438"/>
          </a:xfrm>
          <a:prstGeom prst="rect">
            <a:avLst/>
          </a:prstGeom>
        </p:spPr>
      </p:pic>
      <p:sp>
        <p:nvSpPr>
          <p:cNvPr id="3" name="Content Placeholder 2">
            <a:extLst>
              <a:ext uri="{FF2B5EF4-FFF2-40B4-BE49-F238E27FC236}">
                <a16:creationId xmlns:a16="http://schemas.microsoft.com/office/drawing/2014/main" id="{0770B988-DCC2-0544-95C2-556DBD9112F8}"/>
              </a:ext>
            </a:extLst>
          </p:cNvPr>
          <p:cNvSpPr>
            <a:spLocks noGrp="1"/>
          </p:cNvSpPr>
          <p:nvPr>
            <p:ph idx="1"/>
          </p:nvPr>
        </p:nvSpPr>
        <p:spPr>
          <a:xfrm>
            <a:off x="6579450" y="2106592"/>
            <a:ext cx="4957554" cy="3928447"/>
          </a:xfrm>
        </p:spPr>
        <p:txBody>
          <a:bodyPr>
            <a:normAutofit fontScale="92500" lnSpcReduction="10000"/>
          </a:bodyPr>
          <a:lstStyle/>
          <a:p>
            <a:pPr>
              <a:lnSpc>
                <a:spcPct val="100000"/>
              </a:lnSpc>
            </a:pPr>
            <a:r>
              <a:rPr lang="en-US" sz="1600" dirty="0"/>
              <a:t>This is very essential to the class, as this class is independent research you may not feel motivated to stay on track and work at a successful pace. This will cause you to fall behind quickly. Another problem many may face is that you only want to do your work in the 45 minutes you have in class, this is not possible, you will be expected to do work outside of school. </a:t>
            </a:r>
          </a:p>
          <a:p>
            <a:pPr>
              <a:lnSpc>
                <a:spcPct val="100000"/>
              </a:lnSpc>
            </a:pPr>
            <a:r>
              <a:rPr lang="en-US" sz="1600" dirty="0"/>
              <a:t>However with proper time management skills this class will be easy. </a:t>
            </a:r>
          </a:p>
          <a:p>
            <a:pPr>
              <a:lnSpc>
                <a:spcPct val="100000"/>
              </a:lnSpc>
            </a:pPr>
            <a:r>
              <a:rPr lang="en-US" sz="1600" dirty="0"/>
              <a:t>While you may have a lot of homework for other classes you should dedicate at least 25 minutes additional to your time in class for research, and when you have an upcoming assignment to complete make sure to dedicate enough time each day to complete it. Do not leave this class to the last minute as it is very in depth and requires time for a successful paper. </a:t>
            </a:r>
          </a:p>
        </p:txBody>
      </p:sp>
    </p:spTree>
    <p:extLst>
      <p:ext uri="{BB962C8B-B14F-4D97-AF65-F5344CB8AC3E}">
        <p14:creationId xmlns:p14="http://schemas.microsoft.com/office/powerpoint/2010/main" val="2617212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BECA24-EA6B-A749-AA01-56CB95EAFC0D}"/>
              </a:ext>
            </a:extLst>
          </p:cNvPr>
          <p:cNvSpPr>
            <a:spLocks noGrp="1"/>
          </p:cNvSpPr>
          <p:nvPr>
            <p:ph type="title"/>
          </p:nvPr>
        </p:nvSpPr>
        <p:spPr>
          <a:xfrm>
            <a:off x="557720" y="612843"/>
            <a:ext cx="2312480" cy="1499738"/>
          </a:xfrm>
        </p:spPr>
        <p:txBody>
          <a:bodyPr anchor="b">
            <a:normAutofit/>
          </a:bodyPr>
          <a:lstStyle/>
          <a:p>
            <a:r>
              <a:rPr lang="en-US" sz="2800" i="1" dirty="0">
                <a:latin typeface="Britannic Bold" panose="020B0903060703020204" pitchFamily="34" charset="77"/>
              </a:rPr>
              <a:t>Calendar Section </a:t>
            </a:r>
          </a:p>
        </p:txBody>
      </p:sp>
      <p:sp>
        <p:nvSpPr>
          <p:cNvPr id="3" name="Content Placeholder 2">
            <a:extLst>
              <a:ext uri="{FF2B5EF4-FFF2-40B4-BE49-F238E27FC236}">
                <a16:creationId xmlns:a16="http://schemas.microsoft.com/office/drawing/2014/main" id="{21B93FCD-C75E-BC45-AA55-F1132911B117}"/>
              </a:ext>
            </a:extLst>
          </p:cNvPr>
          <p:cNvSpPr>
            <a:spLocks noGrp="1"/>
          </p:cNvSpPr>
          <p:nvPr>
            <p:ph idx="1"/>
          </p:nvPr>
        </p:nvSpPr>
        <p:spPr>
          <a:xfrm>
            <a:off x="557720" y="2149813"/>
            <a:ext cx="2312479" cy="3854197"/>
          </a:xfrm>
        </p:spPr>
        <p:txBody>
          <a:bodyPr>
            <a:normAutofit/>
          </a:bodyPr>
          <a:lstStyle/>
          <a:p>
            <a:r>
              <a:rPr lang="en-US" sz="1300" dirty="0">
                <a:solidFill>
                  <a:schemeClr val="tx1">
                    <a:lumMod val="85000"/>
                    <a:lumOff val="15000"/>
                  </a:schemeClr>
                </a:solidFill>
              </a:rPr>
              <a:t>A part of your research folder is the calendar you are expected to keep this up to date to keep you on top of your assignments.</a:t>
            </a:r>
          </a:p>
          <a:p>
            <a:r>
              <a:rPr lang="en-US" sz="1300" dirty="0">
                <a:solidFill>
                  <a:schemeClr val="tx1">
                    <a:lumMod val="85000"/>
                    <a:lumOff val="15000"/>
                  </a:schemeClr>
                </a:solidFill>
              </a:rPr>
              <a:t>You may organize this in list format however I found it easier to accomplish this by placing my iPhone’s Calendar in the section, this way I could keep track of what I want to accomplish each day for Global Perspectives and be aware of any outside of school activities I have. </a:t>
            </a:r>
          </a:p>
        </p:txBody>
      </p:sp>
      <p:sp>
        <p:nvSpPr>
          <p:cNvPr id="16" name="Rectangle 15">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sp>
      <p:pic>
        <p:nvPicPr>
          <p:cNvPr id="5" name="Picture 4" descr="A screenshot of a computer&#10;&#10;Description automatically generated">
            <a:extLst>
              <a:ext uri="{FF2B5EF4-FFF2-40B4-BE49-F238E27FC236}">
                <a16:creationId xmlns:a16="http://schemas.microsoft.com/office/drawing/2014/main" id="{F397364C-DC8B-D24A-8528-FCA7F71C9452}"/>
              </a:ext>
            </a:extLst>
          </p:cNvPr>
          <p:cNvPicPr>
            <a:picLocks noChangeAspect="1"/>
          </p:cNvPicPr>
          <p:nvPr/>
        </p:nvPicPr>
        <p:blipFill rotWithShape="1">
          <a:blip r:embed="rId2"/>
          <a:srcRect l="17561" r="1834"/>
          <a:stretch/>
        </p:blipFill>
        <p:spPr>
          <a:xfrm>
            <a:off x="5241683" y="652576"/>
            <a:ext cx="5441749" cy="5552847"/>
          </a:xfrm>
          <a:prstGeom prst="rect">
            <a:avLst/>
          </a:prstGeom>
        </p:spPr>
      </p:pic>
    </p:spTree>
    <p:extLst>
      <p:ext uri="{BB962C8B-B14F-4D97-AF65-F5344CB8AC3E}">
        <p14:creationId xmlns:p14="http://schemas.microsoft.com/office/powerpoint/2010/main" val="2607334956"/>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9EDDFA-8F05-462B-8D3E-5B9C4FBC73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omputer&#10;&#10;Description automatically generated">
            <a:extLst>
              <a:ext uri="{FF2B5EF4-FFF2-40B4-BE49-F238E27FC236}">
                <a16:creationId xmlns:a16="http://schemas.microsoft.com/office/drawing/2014/main" id="{46D9907E-E97B-0A44-BB68-5D00F72EA967}"/>
              </a:ext>
            </a:extLst>
          </p:cNvPr>
          <p:cNvPicPr>
            <a:picLocks noChangeAspect="1"/>
          </p:cNvPicPr>
          <p:nvPr/>
        </p:nvPicPr>
        <p:blipFill rotWithShape="1">
          <a:blip r:embed="rId2"/>
          <a:srcRect t="1905" b="4047"/>
          <a:stretch/>
        </p:blipFill>
        <p:spPr>
          <a:xfrm>
            <a:off x="119856" y="1190412"/>
            <a:ext cx="6325322" cy="4490978"/>
          </a:xfrm>
          <a:prstGeom prst="rect">
            <a:avLst/>
          </a:prstGeom>
        </p:spPr>
      </p:pic>
      <p:sp>
        <p:nvSpPr>
          <p:cNvPr id="12" name="Rectangle 11">
            <a:extLst>
              <a:ext uri="{FF2B5EF4-FFF2-40B4-BE49-F238E27FC236}">
                <a16:creationId xmlns:a16="http://schemas.microsoft.com/office/drawing/2014/main" id="{143F9A23-3237-4ED6-A1E9-C0E6530E05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63CD46D-4335-4BA4-842A-BF835A99CB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297364-8FEB-B740-A313-0E2315A9B393}"/>
              </a:ext>
            </a:extLst>
          </p:cNvPr>
          <p:cNvSpPr>
            <a:spLocks noGrp="1"/>
          </p:cNvSpPr>
          <p:nvPr>
            <p:ph type="title"/>
          </p:nvPr>
        </p:nvSpPr>
        <p:spPr>
          <a:xfrm>
            <a:off x="7064082" y="642594"/>
            <a:ext cx="4472921" cy="1371600"/>
          </a:xfrm>
        </p:spPr>
        <p:txBody>
          <a:bodyPr>
            <a:normAutofit/>
          </a:bodyPr>
          <a:lstStyle/>
          <a:p>
            <a:r>
              <a:rPr lang="en-US" i="1" dirty="0">
                <a:latin typeface="Britannic Bold" panose="020B0903060703020204" pitchFamily="34" charset="77"/>
              </a:rPr>
              <a:t>Dr. Crihfield’s Calendar </a:t>
            </a:r>
          </a:p>
        </p:txBody>
      </p:sp>
      <p:sp>
        <p:nvSpPr>
          <p:cNvPr id="3" name="Content Placeholder 2">
            <a:extLst>
              <a:ext uri="{FF2B5EF4-FFF2-40B4-BE49-F238E27FC236}">
                <a16:creationId xmlns:a16="http://schemas.microsoft.com/office/drawing/2014/main" id="{F436E4D5-B075-8943-A9B0-1E60EED8A80D}"/>
              </a:ext>
            </a:extLst>
          </p:cNvPr>
          <p:cNvSpPr>
            <a:spLocks noGrp="1"/>
          </p:cNvSpPr>
          <p:nvPr>
            <p:ph idx="1"/>
          </p:nvPr>
        </p:nvSpPr>
        <p:spPr>
          <a:xfrm>
            <a:off x="7064082" y="2103120"/>
            <a:ext cx="4472922" cy="3931920"/>
          </a:xfrm>
        </p:spPr>
        <p:txBody>
          <a:bodyPr>
            <a:normAutofit/>
          </a:bodyPr>
          <a:lstStyle/>
          <a:p>
            <a:r>
              <a:rPr lang="en-US" sz="1800" dirty="0"/>
              <a:t>Creating a calendar will be easy as you also have access to Dr. Crihfield’s calendar online at this link</a:t>
            </a:r>
          </a:p>
          <a:p>
            <a:pPr lvl="1"/>
            <a:r>
              <a:rPr lang="en-US" sz="1200" i="1" dirty="0">
                <a:solidFill>
                  <a:srgbClr val="FF0000"/>
                </a:solidFill>
                <a:hlinkClick r:id="rId3">
                  <a:extLst>
                    <a:ext uri="{A12FA001-AC4F-418D-AE19-62706E023703}">
                      <ahyp:hlinkClr xmlns:ahyp="http://schemas.microsoft.com/office/drawing/2018/hyperlinkcolor" val="tx"/>
                    </a:ext>
                  </a:extLst>
                </a:hlinkClick>
              </a:rPr>
              <a:t>https://calendar.google.com/calendar/embed?src=scrihfield72%40verizon.net&amp;ctz=America/New_York</a:t>
            </a:r>
            <a:r>
              <a:rPr lang="en-US" sz="1200" i="1" dirty="0">
                <a:solidFill>
                  <a:srgbClr val="FF0000"/>
                </a:solidFill>
              </a:rPr>
              <a:t> </a:t>
            </a:r>
          </a:p>
          <a:p>
            <a:pPr lvl="1"/>
            <a:r>
              <a:rPr lang="en-US" sz="1600" dirty="0"/>
              <a:t>This calendar will include all your upcoming tasks to complete and due dates, make sure to add all of the things posted on this calendar on your own calendar on One Note.  </a:t>
            </a:r>
          </a:p>
          <a:p>
            <a:pPr lvl="1"/>
            <a:endParaRPr lang="en-US" i="1" dirty="0"/>
          </a:p>
        </p:txBody>
      </p:sp>
      <p:sp>
        <p:nvSpPr>
          <p:cNvPr id="6" name="Up Arrow 5">
            <a:extLst>
              <a:ext uri="{FF2B5EF4-FFF2-40B4-BE49-F238E27FC236}">
                <a16:creationId xmlns:a16="http://schemas.microsoft.com/office/drawing/2014/main" id="{C1731B83-0A29-0F4F-8EF3-1528F34C5C3A}"/>
              </a:ext>
            </a:extLst>
          </p:cNvPr>
          <p:cNvSpPr/>
          <p:nvPr/>
        </p:nvSpPr>
        <p:spPr>
          <a:xfrm rot="20137150">
            <a:off x="5446078" y="5544046"/>
            <a:ext cx="866094" cy="1188173"/>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ADDC539-C1B3-5541-AFA2-11B94DDFB8CC}"/>
              </a:ext>
            </a:extLst>
          </p:cNvPr>
          <p:cNvSpPr txBox="1"/>
          <p:nvPr/>
        </p:nvSpPr>
        <p:spPr>
          <a:xfrm>
            <a:off x="3724060" y="5804207"/>
            <a:ext cx="1265090" cy="461665"/>
          </a:xfrm>
          <a:prstGeom prst="rect">
            <a:avLst/>
          </a:prstGeom>
          <a:noFill/>
        </p:spPr>
        <p:txBody>
          <a:bodyPr wrap="none" rtlCol="0">
            <a:spAutoFit/>
          </a:bodyPr>
          <a:lstStyle/>
          <a:p>
            <a:r>
              <a:rPr lang="en-US" sz="2400" b="1" i="1" dirty="0">
                <a:solidFill>
                  <a:srgbClr val="FF0000"/>
                </a:solidFill>
              </a:rPr>
              <a:t>Example</a:t>
            </a:r>
            <a:endParaRPr lang="en-US" b="1" i="1" dirty="0">
              <a:solidFill>
                <a:srgbClr val="FF0000"/>
              </a:solidFill>
            </a:endParaRPr>
          </a:p>
        </p:txBody>
      </p:sp>
    </p:spTree>
    <p:extLst>
      <p:ext uri="{BB962C8B-B14F-4D97-AF65-F5344CB8AC3E}">
        <p14:creationId xmlns:p14="http://schemas.microsoft.com/office/powerpoint/2010/main" val="3914669153"/>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B949D8D-8E17-4DBF-BEA8-13C57BF638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BC6FC45-D4D9-4025-91DA-272D318D3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EA284212-C175-4C82-B112-A5208F70C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809" y="393365"/>
            <a:ext cx="7328969" cy="6059273"/>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328A30-DD75-F443-8FF2-D6601C503A3D}"/>
              </a:ext>
            </a:extLst>
          </p:cNvPr>
          <p:cNvSpPr>
            <a:spLocks noGrp="1"/>
          </p:cNvSpPr>
          <p:nvPr>
            <p:ph type="title"/>
          </p:nvPr>
        </p:nvSpPr>
        <p:spPr>
          <a:xfrm>
            <a:off x="868680" y="642593"/>
            <a:ext cx="6281928" cy="1744183"/>
          </a:xfrm>
        </p:spPr>
        <p:txBody>
          <a:bodyPr>
            <a:normAutofit/>
          </a:bodyPr>
          <a:lstStyle/>
          <a:p>
            <a:r>
              <a:rPr lang="en-US" i="1" dirty="0">
                <a:latin typeface="Britannic Bold" panose="020B0903060703020204" pitchFamily="34" charset="77"/>
              </a:rPr>
              <a:t>Daily Logs</a:t>
            </a:r>
          </a:p>
        </p:txBody>
      </p:sp>
      <p:sp>
        <p:nvSpPr>
          <p:cNvPr id="3" name="Content Placeholder 2">
            <a:extLst>
              <a:ext uri="{FF2B5EF4-FFF2-40B4-BE49-F238E27FC236}">
                <a16:creationId xmlns:a16="http://schemas.microsoft.com/office/drawing/2014/main" id="{C8DD427B-B5B3-BC47-A6D9-105F98BF0777}"/>
              </a:ext>
            </a:extLst>
          </p:cNvPr>
          <p:cNvSpPr>
            <a:spLocks noGrp="1"/>
          </p:cNvSpPr>
          <p:nvPr>
            <p:ph idx="1"/>
          </p:nvPr>
        </p:nvSpPr>
        <p:spPr>
          <a:xfrm>
            <a:off x="868680" y="1956122"/>
            <a:ext cx="6281928" cy="4078918"/>
          </a:xfrm>
        </p:spPr>
        <p:txBody>
          <a:bodyPr>
            <a:normAutofit/>
          </a:bodyPr>
          <a:lstStyle/>
          <a:p>
            <a:r>
              <a:rPr lang="en-US" sz="1600" dirty="0"/>
              <a:t>This is a </a:t>
            </a:r>
            <a:r>
              <a:rPr lang="en-US" sz="1600" b="1" dirty="0"/>
              <a:t>required</a:t>
            </a:r>
            <a:r>
              <a:rPr lang="en-US" sz="1600" dirty="0"/>
              <a:t> additional assignment to your final paper, these must be summitted to Cambridge. </a:t>
            </a:r>
          </a:p>
          <a:p>
            <a:r>
              <a:rPr lang="en-US" sz="1600" dirty="0"/>
              <a:t>A daily log is something you will be required to do daily, in which you will explain what you did that day to further work on your paper. You can include research you found interesting and would like to further your knowledge on or issues you found within your research. </a:t>
            </a:r>
          </a:p>
          <a:p>
            <a:r>
              <a:rPr lang="en-US" sz="1600" dirty="0"/>
              <a:t>You can complete your logs on One Note or Word. I found word easier to use for the logs. </a:t>
            </a:r>
          </a:p>
          <a:p>
            <a:r>
              <a:rPr lang="en-US" sz="1600" dirty="0"/>
              <a:t>This is what Cambridge requires in your log. </a:t>
            </a:r>
          </a:p>
          <a:p>
            <a:pPr lvl="1"/>
            <a:r>
              <a:rPr lang="en-US" i="1" dirty="0"/>
              <a:t>Devise and develop an appropriate research question. </a:t>
            </a:r>
          </a:p>
          <a:p>
            <a:pPr lvl="1"/>
            <a:r>
              <a:rPr lang="en-US" i="1" dirty="0"/>
              <a:t>Design and manage own research project using appropriate research methods and methodology. </a:t>
            </a:r>
          </a:p>
          <a:p>
            <a:pPr lvl="1"/>
            <a:r>
              <a:rPr lang="en-US" i="1" dirty="0"/>
              <a:t>Maintain and use a research log in support of the research process </a:t>
            </a:r>
          </a:p>
          <a:p>
            <a:endParaRPr lang="en-US" sz="1600" dirty="0"/>
          </a:p>
        </p:txBody>
      </p:sp>
      <p:sp>
        <p:nvSpPr>
          <p:cNvPr id="16" name="Rectangle 15">
            <a:extLst>
              <a:ext uri="{FF2B5EF4-FFF2-40B4-BE49-F238E27FC236}">
                <a16:creationId xmlns:a16="http://schemas.microsoft.com/office/drawing/2014/main" id="{619EC706-8928-4DFD-8084-35D599EB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7370" y="0"/>
            <a:ext cx="435463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ell phone&#10;&#10;Description automatically generated">
            <a:extLst>
              <a:ext uri="{FF2B5EF4-FFF2-40B4-BE49-F238E27FC236}">
                <a16:creationId xmlns:a16="http://schemas.microsoft.com/office/drawing/2014/main" id="{35122530-0312-D64D-8E4F-BE7B7FAC443A}"/>
              </a:ext>
            </a:extLst>
          </p:cNvPr>
          <p:cNvPicPr>
            <a:picLocks noChangeAspect="1"/>
          </p:cNvPicPr>
          <p:nvPr/>
        </p:nvPicPr>
        <p:blipFill>
          <a:blip r:embed="rId2"/>
          <a:stretch>
            <a:fillRect/>
          </a:stretch>
        </p:blipFill>
        <p:spPr>
          <a:xfrm>
            <a:off x="7988839" y="1342664"/>
            <a:ext cx="4175566" cy="4514126"/>
          </a:xfrm>
          <a:prstGeom prst="rect">
            <a:avLst/>
          </a:prstGeom>
        </p:spPr>
      </p:pic>
      <p:sp>
        <p:nvSpPr>
          <p:cNvPr id="6" name="TextBox 5">
            <a:extLst>
              <a:ext uri="{FF2B5EF4-FFF2-40B4-BE49-F238E27FC236}">
                <a16:creationId xmlns:a16="http://schemas.microsoft.com/office/drawing/2014/main" id="{9B7D81AC-67CF-CE46-B640-7D8870F0CCDA}"/>
              </a:ext>
            </a:extLst>
          </p:cNvPr>
          <p:cNvSpPr txBox="1"/>
          <p:nvPr/>
        </p:nvSpPr>
        <p:spPr>
          <a:xfrm>
            <a:off x="9410219" y="1034887"/>
            <a:ext cx="1774206" cy="307777"/>
          </a:xfrm>
          <a:prstGeom prst="rect">
            <a:avLst/>
          </a:prstGeom>
          <a:noFill/>
        </p:spPr>
        <p:txBody>
          <a:bodyPr wrap="square" rtlCol="0">
            <a:spAutoFit/>
          </a:bodyPr>
          <a:lstStyle/>
          <a:p>
            <a:r>
              <a:rPr lang="en-US" sz="1400" i="1" dirty="0">
                <a:solidFill>
                  <a:srgbClr val="FF0000"/>
                </a:solidFill>
              </a:rPr>
              <a:t>Example of my logs</a:t>
            </a:r>
          </a:p>
        </p:txBody>
      </p:sp>
    </p:spTree>
    <p:extLst>
      <p:ext uri="{BB962C8B-B14F-4D97-AF65-F5344CB8AC3E}">
        <p14:creationId xmlns:p14="http://schemas.microsoft.com/office/powerpoint/2010/main" val="2856716237"/>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21C5ECA-DB3F-4FE9-99CE-FF3C1A6987C4}"/>
              </a:ext>
            </a:extLst>
          </p:cNvPr>
          <p:cNvPicPr>
            <a:picLocks noChangeAspect="1"/>
          </p:cNvPicPr>
          <p:nvPr/>
        </p:nvPicPr>
        <p:blipFill rotWithShape="1">
          <a:blip r:embed="rId2">
            <a:alphaModFix amt="35000"/>
          </a:blip>
          <a:srcRect t="14112" b="983"/>
          <a:stretch/>
        </p:blipFill>
        <p:spPr>
          <a:xfrm>
            <a:off x="20" y="10"/>
            <a:ext cx="12191980" cy="6857990"/>
          </a:xfrm>
          <a:prstGeom prst="rect">
            <a:avLst/>
          </a:prstGeom>
        </p:spPr>
      </p:pic>
      <p:sp>
        <p:nvSpPr>
          <p:cNvPr id="2" name="Title 1">
            <a:extLst>
              <a:ext uri="{FF2B5EF4-FFF2-40B4-BE49-F238E27FC236}">
                <a16:creationId xmlns:a16="http://schemas.microsoft.com/office/drawing/2014/main" id="{A255AB24-65ED-294D-8975-2655C11D532D}"/>
              </a:ext>
            </a:extLst>
          </p:cNvPr>
          <p:cNvSpPr>
            <a:spLocks noGrp="1"/>
          </p:cNvSpPr>
          <p:nvPr>
            <p:ph type="title"/>
          </p:nvPr>
        </p:nvSpPr>
        <p:spPr>
          <a:xfrm>
            <a:off x="1066800" y="642594"/>
            <a:ext cx="10058400" cy="1371600"/>
          </a:xfrm>
        </p:spPr>
        <p:txBody>
          <a:bodyPr>
            <a:normAutofit/>
          </a:bodyPr>
          <a:lstStyle/>
          <a:p>
            <a:r>
              <a:rPr lang="en-US" i="1" dirty="0">
                <a:latin typeface="Britannic Bold" panose="020B0903060703020204" pitchFamily="34" charset="77"/>
              </a:rPr>
              <a:t>Organization of the Paper </a:t>
            </a:r>
          </a:p>
        </p:txBody>
      </p:sp>
      <p:sp>
        <p:nvSpPr>
          <p:cNvPr id="3" name="Content Placeholder 2">
            <a:extLst>
              <a:ext uri="{FF2B5EF4-FFF2-40B4-BE49-F238E27FC236}">
                <a16:creationId xmlns:a16="http://schemas.microsoft.com/office/drawing/2014/main" id="{45716286-1460-484D-8861-5D269F567CEA}"/>
              </a:ext>
            </a:extLst>
          </p:cNvPr>
          <p:cNvSpPr>
            <a:spLocks noGrp="1"/>
          </p:cNvSpPr>
          <p:nvPr>
            <p:ph idx="1"/>
          </p:nvPr>
        </p:nvSpPr>
        <p:spPr>
          <a:xfrm>
            <a:off x="1066800" y="2103120"/>
            <a:ext cx="10058400" cy="3849624"/>
          </a:xfrm>
        </p:spPr>
        <p:txBody>
          <a:bodyPr>
            <a:normAutofit lnSpcReduction="10000"/>
          </a:bodyPr>
          <a:lstStyle/>
          <a:p>
            <a:r>
              <a:rPr lang="en-US" sz="2000" dirty="0"/>
              <a:t>This paper includes a large amount of freedom to structure the paper how you desire as long as it hits all points on the syllabus necessary. </a:t>
            </a:r>
          </a:p>
          <a:p>
            <a:r>
              <a:rPr lang="en-US" sz="2000" dirty="0"/>
              <a:t>You can break your paper into three perspectives to look at within</a:t>
            </a:r>
          </a:p>
          <a:p>
            <a:r>
              <a:rPr lang="en-US" sz="2000" dirty="0"/>
              <a:t>For example, my question </a:t>
            </a:r>
            <a:r>
              <a:rPr lang="en-US" sz="2000" b="1" dirty="0"/>
              <a:t>“Is the misdiagnosis of mental illness a problem in the United States?”</a:t>
            </a:r>
          </a:p>
          <a:p>
            <a:r>
              <a:rPr lang="en-US" sz="2000" dirty="0"/>
              <a:t>I broke this down into three aspects to look at </a:t>
            </a:r>
          </a:p>
          <a:p>
            <a:pPr lvl="1"/>
            <a:r>
              <a:rPr lang="en-US" sz="1800" i="1" dirty="0"/>
              <a:t>Economic</a:t>
            </a:r>
          </a:p>
          <a:p>
            <a:pPr lvl="1"/>
            <a:r>
              <a:rPr lang="en-US" sz="1800" i="1" dirty="0"/>
              <a:t>Medical </a:t>
            </a:r>
          </a:p>
          <a:p>
            <a:pPr lvl="1"/>
            <a:r>
              <a:rPr lang="en-US" sz="1800" i="1" dirty="0"/>
              <a:t>Social </a:t>
            </a:r>
          </a:p>
          <a:p>
            <a:r>
              <a:rPr lang="en-US" sz="2000" dirty="0"/>
              <a:t>Of course everyone's is different so as you compile research keep this in mind. </a:t>
            </a:r>
          </a:p>
        </p:txBody>
      </p:sp>
      <p:sp>
        <p:nvSpPr>
          <p:cNvPr id="11" name="Rectangle 10">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Tree>
    <p:extLst>
      <p:ext uri="{BB962C8B-B14F-4D97-AF65-F5344CB8AC3E}">
        <p14:creationId xmlns:p14="http://schemas.microsoft.com/office/powerpoint/2010/main" val="950507261"/>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6" name="Rectangle 15">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8" name="Group 17">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9" name="Straight Connector 18">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866"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31" name="Rectangle 30">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2BE7DCC6-7866-D14A-8FEF-1E4F3267589D}"/>
              </a:ext>
            </a:extLst>
          </p:cNvPr>
          <p:cNvSpPr>
            <a:spLocks noGrp="1"/>
          </p:cNvSpPr>
          <p:nvPr>
            <p:ph type="title"/>
          </p:nvPr>
        </p:nvSpPr>
        <p:spPr>
          <a:xfrm>
            <a:off x="1256493" y="1559768"/>
            <a:ext cx="2978281" cy="3135379"/>
          </a:xfrm>
        </p:spPr>
        <p:txBody>
          <a:bodyPr vert="horz" lIns="91440" tIns="45720" rIns="91440" bIns="45720" rtlCol="0" anchor="ctr">
            <a:normAutofit/>
          </a:bodyPr>
          <a:lstStyle/>
          <a:p>
            <a:pPr algn="ctr">
              <a:lnSpc>
                <a:spcPct val="83000"/>
              </a:lnSpc>
            </a:pPr>
            <a:r>
              <a:rPr lang="en-US" sz="4800" i="1" cap="all" spc="-100" dirty="0">
                <a:solidFill>
                  <a:schemeClr val="bg1"/>
                </a:solidFill>
              </a:rPr>
              <a:t>Mark scheme</a:t>
            </a:r>
          </a:p>
        </p:txBody>
      </p:sp>
      <p:sp>
        <p:nvSpPr>
          <p:cNvPr id="33" name="Rectangle 32">
            <a:extLst>
              <a:ext uri="{FF2B5EF4-FFF2-40B4-BE49-F238E27FC236}">
                <a16:creationId xmlns:a16="http://schemas.microsoft.com/office/drawing/2014/main" id="{BA53A868-C420-4BAE-9244-EC162AF05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7992"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5" name="Straight Connector 34">
            <a:extLst>
              <a:ext uri="{FF2B5EF4-FFF2-40B4-BE49-F238E27FC236}">
                <a16:creationId xmlns:a16="http://schemas.microsoft.com/office/drawing/2014/main" id="{C2686EF3-81CC-419F-96C3-002A7588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8D93CCA-A85E-4529-A6F0-8BB54D27BC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7393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ECFA516-C18C-41AE-AFF2-A0D0A59C9E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Content Placeholder 4" descr="A screenshot of a cell phone&#10;&#10;Description automatically generated">
            <a:extLst>
              <a:ext uri="{FF2B5EF4-FFF2-40B4-BE49-F238E27FC236}">
                <a16:creationId xmlns:a16="http://schemas.microsoft.com/office/drawing/2014/main" id="{D9FD656B-5EBA-2E4F-9371-846D151089D4}"/>
              </a:ext>
            </a:extLst>
          </p:cNvPr>
          <p:cNvPicPr>
            <a:picLocks noGrp="1" noChangeAspect="1"/>
          </p:cNvPicPr>
          <p:nvPr>
            <p:ph idx="1"/>
          </p:nvPr>
        </p:nvPicPr>
        <p:blipFill>
          <a:blip r:embed="rId3"/>
          <a:stretch>
            <a:fillRect/>
          </a:stretch>
        </p:blipFill>
        <p:spPr>
          <a:xfrm>
            <a:off x="5379871" y="296421"/>
            <a:ext cx="6440143" cy="6456287"/>
          </a:xfrm>
          <a:prstGeom prst="rect">
            <a:avLst/>
          </a:prstGeom>
        </p:spPr>
      </p:pic>
    </p:spTree>
    <p:extLst>
      <p:ext uri="{BB962C8B-B14F-4D97-AF65-F5344CB8AC3E}">
        <p14:creationId xmlns:p14="http://schemas.microsoft.com/office/powerpoint/2010/main" val="1623241677"/>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04BED5A-E98E-4DA0-BAA5-4F6AB2492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B64B94A-E40E-48CE-BD7B-C1A30AE57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982" y="488542"/>
            <a:ext cx="11244036" cy="5880916"/>
          </a:xfrm>
          <a:prstGeom prst="rect">
            <a:avLst/>
          </a:prstGeom>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49EC5CA6-6479-49D5-B4B5-5643D26B83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4442" y="2057401"/>
            <a:ext cx="0" cy="27432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1B26337-5AA4-470D-9687-5907CB53B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685800"/>
            <a:ext cx="10853928" cy="5486400"/>
          </a:xfrm>
          <a:prstGeom prst="rect">
            <a:avLst/>
          </a:prstGeom>
          <a:noFill/>
          <a:ln w="6350" cap="sq" cmpd="sng" algn="ctr">
            <a:solidFill>
              <a:srgbClr val="FFFFFF"/>
            </a:solidFill>
            <a:prstDash val="solid"/>
            <a:miter lim="800000"/>
          </a:ln>
          <a:effectLst/>
        </p:spPr>
      </p:sp>
      <p:sp>
        <p:nvSpPr>
          <p:cNvPr id="2" name="Title 1">
            <a:extLst>
              <a:ext uri="{FF2B5EF4-FFF2-40B4-BE49-F238E27FC236}">
                <a16:creationId xmlns:a16="http://schemas.microsoft.com/office/drawing/2014/main" id="{11CED855-D189-C84A-A156-F0B911FCDBA0}"/>
              </a:ext>
            </a:extLst>
          </p:cNvPr>
          <p:cNvSpPr>
            <a:spLocks noGrp="1"/>
          </p:cNvSpPr>
          <p:nvPr>
            <p:ph type="title"/>
          </p:nvPr>
        </p:nvSpPr>
        <p:spPr>
          <a:xfrm>
            <a:off x="866440" y="1000370"/>
            <a:ext cx="3462079" cy="4857262"/>
          </a:xfrm>
        </p:spPr>
        <p:txBody>
          <a:bodyPr>
            <a:normAutofit/>
          </a:bodyPr>
          <a:lstStyle/>
          <a:p>
            <a:pPr algn="r"/>
            <a:r>
              <a:rPr lang="en-US" sz="4400" dirty="0">
                <a:solidFill>
                  <a:srgbClr val="FFFFFF"/>
                </a:solidFill>
              </a:rPr>
              <a:t>Syllabus </a:t>
            </a:r>
          </a:p>
        </p:txBody>
      </p:sp>
      <p:sp>
        <p:nvSpPr>
          <p:cNvPr id="3" name="Content Placeholder 2">
            <a:extLst>
              <a:ext uri="{FF2B5EF4-FFF2-40B4-BE49-F238E27FC236}">
                <a16:creationId xmlns:a16="http://schemas.microsoft.com/office/drawing/2014/main" id="{AE36B87B-93B8-F042-B467-A020F1827444}"/>
              </a:ext>
            </a:extLst>
          </p:cNvPr>
          <p:cNvSpPr>
            <a:spLocks noGrp="1"/>
          </p:cNvSpPr>
          <p:nvPr>
            <p:ph idx="1"/>
          </p:nvPr>
        </p:nvSpPr>
        <p:spPr>
          <a:xfrm>
            <a:off x="4963691" y="1000370"/>
            <a:ext cx="6212310" cy="4857262"/>
          </a:xfrm>
        </p:spPr>
        <p:txBody>
          <a:bodyPr anchor="ctr">
            <a:normAutofit/>
          </a:bodyPr>
          <a:lstStyle/>
          <a:p>
            <a:r>
              <a:rPr lang="en-US" sz="2000" dirty="0">
                <a:solidFill>
                  <a:srgbClr val="FFFFFF"/>
                </a:solidFill>
              </a:rPr>
              <a:t>Now that you know how to organize your independent research for A level global perspective you are ready to begin. The link to Cambridge's syllabus is at the bottom of the page. </a:t>
            </a:r>
          </a:p>
          <a:p>
            <a:r>
              <a:rPr lang="en-US" sz="2000" dirty="0">
                <a:solidFill>
                  <a:srgbClr val="FFFFFF"/>
                </a:solidFill>
              </a:rPr>
              <a:t>As long as you follow all things noted within this PowerPoint this class will not be difficult, and rather this class is a great way to expose you to what college will be like. Stay on track and don’t be stressed.</a:t>
            </a:r>
          </a:p>
          <a:p>
            <a:r>
              <a:rPr lang="en-US" sz="2000" b="1" i="1" dirty="0">
                <a:solidFill>
                  <a:srgbClr val="FF0000"/>
                </a:solidFill>
              </a:rPr>
              <a:t>Good luck!</a:t>
            </a:r>
            <a:endParaRPr lang="en-US" sz="2000" b="1" i="1" dirty="0">
              <a:solidFill>
                <a:srgbClr val="FF0000"/>
              </a:solidFill>
              <a:hlinkClick r:id="rId2">
                <a:extLst>
                  <a:ext uri="{A12FA001-AC4F-418D-AE19-62706E023703}">
                    <ahyp:hlinkClr xmlns:ahyp="http://schemas.microsoft.com/office/drawing/2018/hyperlinkcolor" val="tx"/>
                  </a:ext>
                </a:extLst>
              </a:hlinkClick>
            </a:endParaRPr>
          </a:p>
          <a:p>
            <a:r>
              <a:rPr lang="en-US" sz="2000" i="1" dirty="0">
                <a:solidFill>
                  <a:srgbClr val="FFFFFF"/>
                </a:solidFill>
                <a:hlinkClick r:id="rId2">
                  <a:extLst>
                    <a:ext uri="{A12FA001-AC4F-418D-AE19-62706E023703}">
                      <ahyp:hlinkClr xmlns:ahyp="http://schemas.microsoft.com/office/drawing/2018/hyperlinkcolor" val="tx"/>
                    </a:ext>
                  </a:extLst>
                </a:hlinkClick>
              </a:rPr>
              <a:t>https://www.cambridgeinternational.org/Images/414971-2020-2021-syllabus.pdf</a:t>
            </a:r>
            <a:r>
              <a:rPr lang="en-US" sz="2000" i="1" dirty="0">
                <a:solidFill>
                  <a:srgbClr val="FFFFFF"/>
                </a:solidFill>
              </a:rPr>
              <a:t>  </a:t>
            </a:r>
          </a:p>
        </p:txBody>
      </p:sp>
    </p:spTree>
    <p:extLst>
      <p:ext uri="{BB962C8B-B14F-4D97-AF65-F5344CB8AC3E}">
        <p14:creationId xmlns:p14="http://schemas.microsoft.com/office/powerpoint/2010/main" val="2772891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4">
            <a:extLst>
              <a:ext uri="{FF2B5EF4-FFF2-40B4-BE49-F238E27FC236}">
                <a16:creationId xmlns:a16="http://schemas.microsoft.com/office/drawing/2014/main" id="{C4F439FC-7493-4B8F-9109-DB932F730166}"/>
              </a:ext>
            </a:extLst>
          </p:cNvPr>
          <p:cNvPicPr>
            <a:picLocks noChangeAspect="1"/>
          </p:cNvPicPr>
          <p:nvPr/>
        </p:nvPicPr>
        <p:blipFill rotWithShape="1">
          <a:blip r:embed="rId2"/>
          <a:srcRect l="30089"/>
          <a:stretch/>
        </p:blipFill>
        <p:spPr>
          <a:xfrm>
            <a:off x="20" y="-17857"/>
            <a:ext cx="6392647" cy="6857990"/>
          </a:xfrm>
          <a:prstGeom prst="rect">
            <a:avLst/>
          </a:prstGeom>
        </p:spPr>
      </p:pic>
      <p:sp>
        <p:nvSpPr>
          <p:cNvPr id="16" name="Rectangle 10">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C8DC7C-635F-6F4C-A5A7-CABACA1E2EE1}"/>
              </a:ext>
            </a:extLst>
          </p:cNvPr>
          <p:cNvSpPr>
            <a:spLocks noGrp="1"/>
          </p:cNvSpPr>
          <p:nvPr>
            <p:ph type="title"/>
          </p:nvPr>
        </p:nvSpPr>
        <p:spPr>
          <a:xfrm>
            <a:off x="7064082" y="642594"/>
            <a:ext cx="4472921" cy="1371600"/>
          </a:xfrm>
        </p:spPr>
        <p:txBody>
          <a:bodyPr>
            <a:normAutofit/>
          </a:bodyPr>
          <a:lstStyle/>
          <a:p>
            <a:r>
              <a:rPr lang="en-US" i="1" dirty="0">
                <a:latin typeface="Britannic Bold" panose="020B0903060703020204" pitchFamily="34" charset="77"/>
              </a:rPr>
              <a:t>What is A-Level Global?</a:t>
            </a:r>
          </a:p>
        </p:txBody>
      </p:sp>
      <p:sp>
        <p:nvSpPr>
          <p:cNvPr id="3" name="Content Placeholder 2">
            <a:extLst>
              <a:ext uri="{FF2B5EF4-FFF2-40B4-BE49-F238E27FC236}">
                <a16:creationId xmlns:a16="http://schemas.microsoft.com/office/drawing/2014/main" id="{456D4481-93EA-4546-B488-5C41CAEEF149}"/>
              </a:ext>
            </a:extLst>
          </p:cNvPr>
          <p:cNvSpPr>
            <a:spLocks noGrp="1"/>
          </p:cNvSpPr>
          <p:nvPr>
            <p:ph idx="1"/>
          </p:nvPr>
        </p:nvSpPr>
        <p:spPr>
          <a:xfrm>
            <a:off x="7064082" y="2103120"/>
            <a:ext cx="4472922" cy="4228232"/>
          </a:xfrm>
        </p:spPr>
        <p:txBody>
          <a:bodyPr>
            <a:normAutofit fontScale="92500" lnSpcReduction="20000"/>
          </a:bodyPr>
          <a:lstStyle/>
          <a:p>
            <a:pPr>
              <a:lnSpc>
                <a:spcPct val="90000"/>
              </a:lnSpc>
            </a:pPr>
            <a:r>
              <a:rPr lang="en-US" sz="1700" dirty="0"/>
              <a:t>Firstly it is different from paper 2 as it does not only contain 2 sides, this is a multiple perspective essay and will be formatted in that way. </a:t>
            </a:r>
          </a:p>
          <a:p>
            <a:pPr>
              <a:lnSpc>
                <a:spcPct val="90000"/>
              </a:lnSpc>
            </a:pPr>
            <a:r>
              <a:rPr lang="en-US" sz="1700" dirty="0"/>
              <a:t>In your paper 4 you will be expected to find expert sources in which you will compare their perspectives on your overall question. </a:t>
            </a:r>
          </a:p>
          <a:p>
            <a:pPr>
              <a:lnSpc>
                <a:spcPct val="90000"/>
              </a:lnSpc>
            </a:pPr>
            <a:r>
              <a:rPr lang="en-US" sz="1700" dirty="0"/>
              <a:t>This essay is 5,000 words and requires a high level of research beyond paper 2, therefore the class takes the whole year to write your essay. </a:t>
            </a:r>
          </a:p>
          <a:p>
            <a:pPr>
              <a:lnSpc>
                <a:spcPct val="90000"/>
              </a:lnSpc>
            </a:pPr>
            <a:r>
              <a:rPr lang="en-US" sz="1700" dirty="0"/>
              <a:t>Therefore the question you chose is very important, and I would recommend writing on something you are very passionate about or for example something within the field you want to purse in college. </a:t>
            </a:r>
          </a:p>
          <a:p>
            <a:pPr lvl="1">
              <a:lnSpc>
                <a:spcPct val="90000"/>
              </a:lnSpc>
            </a:pPr>
            <a:r>
              <a:rPr lang="en-US" sz="1700" dirty="0"/>
              <a:t>For example I want to purse medical school to become a psychiatrist, so the question I wrote on was</a:t>
            </a:r>
          </a:p>
          <a:p>
            <a:pPr marL="548640" lvl="2" indent="0">
              <a:lnSpc>
                <a:spcPct val="90000"/>
              </a:lnSpc>
              <a:buNone/>
            </a:pPr>
            <a:r>
              <a:rPr lang="en-US" sz="1700" b="1" dirty="0"/>
              <a:t>“Is the misdiagnosis of mental illness a problem in the United States?”</a:t>
            </a:r>
            <a:endParaRPr lang="en-US" sz="1700" dirty="0"/>
          </a:p>
          <a:p>
            <a:pPr lvl="2">
              <a:lnSpc>
                <a:spcPct val="90000"/>
              </a:lnSpc>
            </a:pPr>
            <a:endParaRPr lang="en-US" sz="1500" dirty="0"/>
          </a:p>
        </p:txBody>
      </p:sp>
    </p:spTree>
    <p:extLst>
      <p:ext uri="{BB962C8B-B14F-4D97-AF65-F5344CB8AC3E}">
        <p14:creationId xmlns:p14="http://schemas.microsoft.com/office/powerpoint/2010/main" val="1921404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B949D8D-8E17-4DBF-BEA8-13C57BF638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BC6FC45-D4D9-4025-91DA-272D318D3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EA284212-C175-4C82-B112-A5208F70C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809" y="393365"/>
            <a:ext cx="7328969" cy="6059273"/>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040C6F-0D55-2945-8E05-009EFD78F2AD}"/>
              </a:ext>
            </a:extLst>
          </p:cNvPr>
          <p:cNvSpPr>
            <a:spLocks noGrp="1"/>
          </p:cNvSpPr>
          <p:nvPr>
            <p:ph type="title"/>
          </p:nvPr>
        </p:nvSpPr>
        <p:spPr>
          <a:xfrm>
            <a:off x="868680" y="642593"/>
            <a:ext cx="6281928" cy="1744183"/>
          </a:xfrm>
        </p:spPr>
        <p:txBody>
          <a:bodyPr>
            <a:normAutofit/>
          </a:bodyPr>
          <a:lstStyle/>
          <a:p>
            <a:r>
              <a:rPr lang="en-US" b="0" i="1" dirty="0">
                <a:latin typeface="Britannic Bold" panose="020B0903060703020204" pitchFamily="34" charset="77"/>
              </a:rPr>
              <a:t>Best Resources </a:t>
            </a:r>
          </a:p>
        </p:txBody>
      </p:sp>
      <p:sp>
        <p:nvSpPr>
          <p:cNvPr id="3" name="Content Placeholder 2">
            <a:extLst>
              <a:ext uri="{FF2B5EF4-FFF2-40B4-BE49-F238E27FC236}">
                <a16:creationId xmlns:a16="http://schemas.microsoft.com/office/drawing/2014/main" id="{DE0BAA38-4CCD-8440-B12B-1DA3371FD299}"/>
              </a:ext>
            </a:extLst>
          </p:cNvPr>
          <p:cNvSpPr>
            <a:spLocks noGrp="1"/>
          </p:cNvSpPr>
          <p:nvPr>
            <p:ph idx="1"/>
          </p:nvPr>
        </p:nvSpPr>
        <p:spPr>
          <a:xfrm>
            <a:off x="868680" y="2386584"/>
            <a:ext cx="6281928" cy="3648456"/>
          </a:xfrm>
        </p:spPr>
        <p:txBody>
          <a:bodyPr>
            <a:normAutofit lnSpcReduction="10000"/>
          </a:bodyPr>
          <a:lstStyle/>
          <a:p>
            <a:r>
              <a:rPr lang="en-US" sz="1800" dirty="0"/>
              <a:t>First </a:t>
            </a:r>
            <a:r>
              <a:rPr lang="en-US" sz="1800" b="1" i="1" dirty="0"/>
              <a:t>Cambridge’s Learning Guide </a:t>
            </a:r>
            <a:r>
              <a:rPr lang="en-US" sz="1800" dirty="0"/>
              <a:t>will be the base of what needs to be completed to succeed in A level global. Available with the link below, this is the syllabus which is one of the most valuable resources as it is an individual studies class.  </a:t>
            </a:r>
          </a:p>
          <a:p>
            <a:endParaRPr lang="en-US" dirty="0">
              <a:solidFill>
                <a:srgbClr val="FF0000"/>
              </a:solidFill>
            </a:endParaRPr>
          </a:p>
          <a:p>
            <a:endParaRPr lang="en-US" dirty="0">
              <a:solidFill>
                <a:srgbClr val="FF0000"/>
              </a:solidFill>
            </a:endParaRPr>
          </a:p>
          <a:p>
            <a:endParaRPr lang="en-US" dirty="0">
              <a:solidFill>
                <a:srgbClr val="FF0000"/>
              </a:solidFill>
            </a:endParaRPr>
          </a:p>
          <a:p>
            <a:endParaRPr lang="en-US" dirty="0">
              <a:solidFill>
                <a:srgbClr val="FF0000"/>
              </a:solidFill>
            </a:endParaRPr>
          </a:p>
          <a:p>
            <a:endParaRPr lang="en-US" dirty="0">
              <a:solidFill>
                <a:srgbClr val="FF0000"/>
              </a:solidFill>
            </a:endParaRPr>
          </a:p>
          <a:p>
            <a:r>
              <a:rPr lang="en-US" dirty="0">
                <a:solidFill>
                  <a:srgbClr val="FF0000"/>
                </a:solidFill>
              </a:rPr>
              <a:t>http://</a:t>
            </a:r>
            <a:r>
              <a:rPr lang="en-US" dirty="0" err="1">
                <a:solidFill>
                  <a:srgbClr val="FF0000"/>
                </a:solidFill>
              </a:rPr>
              <a:t>shshistory.com</a:t>
            </a:r>
            <a:r>
              <a:rPr lang="en-US" dirty="0">
                <a:solidFill>
                  <a:srgbClr val="FF0000"/>
                </a:solidFill>
              </a:rPr>
              <a:t>/extra%20pages/</a:t>
            </a:r>
            <a:r>
              <a:rPr lang="en-US" dirty="0" err="1">
                <a:solidFill>
                  <a:srgbClr val="FF0000"/>
                </a:solidFill>
              </a:rPr>
              <a:t>A_Learners_Guide_to_the_Cambridge_Research_Report.pdf</a:t>
            </a:r>
            <a:endParaRPr lang="en-US" dirty="0">
              <a:solidFill>
                <a:srgbClr val="FF0000"/>
              </a:solidFill>
            </a:endParaRPr>
          </a:p>
        </p:txBody>
      </p:sp>
      <p:sp>
        <p:nvSpPr>
          <p:cNvPr id="21" name="Rectangle 20">
            <a:extLst>
              <a:ext uri="{FF2B5EF4-FFF2-40B4-BE49-F238E27FC236}">
                <a16:creationId xmlns:a16="http://schemas.microsoft.com/office/drawing/2014/main" id="{619EC706-8928-4DFD-8084-35D599EB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7370" y="0"/>
            <a:ext cx="435463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3A2A5C5-2DE1-F94F-9A08-DEEA8B5C07A0}"/>
              </a:ext>
            </a:extLst>
          </p:cNvPr>
          <p:cNvPicPr>
            <a:picLocks noChangeAspect="1"/>
          </p:cNvPicPr>
          <p:nvPr/>
        </p:nvPicPr>
        <p:blipFill>
          <a:blip r:embed="rId2"/>
          <a:stretch>
            <a:fillRect/>
          </a:stretch>
        </p:blipFill>
        <p:spPr>
          <a:xfrm>
            <a:off x="8316242" y="1779758"/>
            <a:ext cx="3322121" cy="3299674"/>
          </a:xfrm>
          <a:prstGeom prst="rect">
            <a:avLst/>
          </a:prstGeom>
        </p:spPr>
      </p:pic>
      <p:pic>
        <p:nvPicPr>
          <p:cNvPr id="1029" name="Picture 5" descr="page1image3883129552">
            <a:extLst>
              <a:ext uri="{FF2B5EF4-FFF2-40B4-BE49-F238E27FC236}">
                <a16:creationId xmlns:a16="http://schemas.microsoft.com/office/drawing/2014/main" id="{0C028766-9074-0C41-97B9-4486EA6FB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95500" cy="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53866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133955-852A-C146-8DB8-52425CD55CB2}"/>
              </a:ext>
            </a:extLst>
          </p:cNvPr>
          <p:cNvSpPr>
            <a:spLocks noGrp="1"/>
          </p:cNvSpPr>
          <p:nvPr>
            <p:ph type="title"/>
          </p:nvPr>
        </p:nvSpPr>
        <p:spPr>
          <a:xfrm>
            <a:off x="557720" y="612843"/>
            <a:ext cx="2312480" cy="1499738"/>
          </a:xfrm>
        </p:spPr>
        <p:txBody>
          <a:bodyPr anchor="b">
            <a:normAutofit/>
          </a:bodyPr>
          <a:lstStyle/>
          <a:p>
            <a:r>
              <a:rPr lang="en-US" sz="2800" i="1" dirty="0">
                <a:latin typeface="Britannic Bold" panose="020B0903060703020204" pitchFamily="34" charset="77"/>
              </a:rPr>
              <a:t>Best Resources</a:t>
            </a:r>
          </a:p>
        </p:txBody>
      </p:sp>
      <p:sp>
        <p:nvSpPr>
          <p:cNvPr id="3" name="Content Placeholder 2">
            <a:extLst>
              <a:ext uri="{FF2B5EF4-FFF2-40B4-BE49-F238E27FC236}">
                <a16:creationId xmlns:a16="http://schemas.microsoft.com/office/drawing/2014/main" id="{BEAB5EDB-7023-E740-8A11-FD0010391B7E}"/>
              </a:ext>
            </a:extLst>
          </p:cNvPr>
          <p:cNvSpPr>
            <a:spLocks noGrp="1"/>
          </p:cNvSpPr>
          <p:nvPr>
            <p:ph idx="1"/>
          </p:nvPr>
        </p:nvSpPr>
        <p:spPr>
          <a:xfrm>
            <a:off x="557720" y="2149813"/>
            <a:ext cx="2312479" cy="3854197"/>
          </a:xfrm>
        </p:spPr>
        <p:txBody>
          <a:bodyPr>
            <a:normAutofit lnSpcReduction="10000"/>
          </a:bodyPr>
          <a:lstStyle/>
          <a:p>
            <a:r>
              <a:rPr lang="en-US" sz="1800" dirty="0">
                <a:solidFill>
                  <a:schemeClr val="tx1">
                    <a:lumMod val="85000"/>
                    <a:lumOff val="15000"/>
                  </a:schemeClr>
                </a:solidFill>
              </a:rPr>
              <a:t>Further Dr. Crihfield’s website under the A Level section will have all the help you need to referrer to. </a:t>
            </a:r>
          </a:p>
          <a:p>
            <a:endParaRPr lang="en-US" sz="1800" dirty="0">
              <a:solidFill>
                <a:schemeClr val="tx1">
                  <a:lumMod val="85000"/>
                  <a:lumOff val="15000"/>
                </a:schemeClr>
              </a:solidFill>
            </a:endParaRPr>
          </a:p>
          <a:p>
            <a:endParaRPr lang="en-US" sz="1800" dirty="0">
              <a:solidFill>
                <a:schemeClr val="tx1">
                  <a:lumMod val="85000"/>
                  <a:lumOff val="15000"/>
                </a:schemeClr>
              </a:solidFill>
            </a:endParaRPr>
          </a:p>
          <a:p>
            <a:endParaRPr lang="en-US" sz="1800" dirty="0">
              <a:solidFill>
                <a:schemeClr val="tx1">
                  <a:lumMod val="85000"/>
                  <a:lumOff val="15000"/>
                </a:schemeClr>
              </a:solidFill>
            </a:endParaRPr>
          </a:p>
          <a:p>
            <a:endParaRPr lang="en-US" sz="1800" dirty="0">
              <a:solidFill>
                <a:schemeClr val="tx1">
                  <a:lumMod val="85000"/>
                  <a:lumOff val="15000"/>
                </a:schemeClr>
              </a:solidFill>
            </a:endParaRPr>
          </a:p>
          <a:p>
            <a:r>
              <a:rPr lang="en-US" sz="1300" dirty="0">
                <a:solidFill>
                  <a:srgbClr val="FF0000"/>
                </a:solidFill>
              </a:rPr>
              <a:t>http://</a:t>
            </a:r>
            <a:r>
              <a:rPr lang="en-US" sz="1300" dirty="0" err="1">
                <a:solidFill>
                  <a:srgbClr val="FF0000"/>
                </a:solidFill>
              </a:rPr>
              <a:t>shshistory.com</a:t>
            </a:r>
            <a:r>
              <a:rPr lang="en-US" sz="1300" dirty="0">
                <a:solidFill>
                  <a:srgbClr val="FF0000"/>
                </a:solidFill>
              </a:rPr>
              <a:t>/</a:t>
            </a:r>
            <a:r>
              <a:rPr lang="en-US" sz="1300" dirty="0" err="1">
                <a:solidFill>
                  <a:srgbClr val="FF0000"/>
                </a:solidFill>
              </a:rPr>
              <a:t>a_global.html</a:t>
            </a:r>
            <a:endParaRPr lang="en-US" sz="1300" dirty="0">
              <a:solidFill>
                <a:srgbClr val="FF0000"/>
              </a:solidFill>
            </a:endParaRPr>
          </a:p>
        </p:txBody>
      </p:sp>
      <p:sp>
        <p:nvSpPr>
          <p:cNvPr id="16" name="Rectangle 15">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sp>
      <p:pic>
        <p:nvPicPr>
          <p:cNvPr id="5" name="Picture 4" descr="A screenshot of a cell phone&#10;&#10;Description automatically generated">
            <a:extLst>
              <a:ext uri="{FF2B5EF4-FFF2-40B4-BE49-F238E27FC236}">
                <a16:creationId xmlns:a16="http://schemas.microsoft.com/office/drawing/2014/main" id="{BF2D22D4-91E6-B24F-8265-7FB8D6C641E9}"/>
              </a:ext>
            </a:extLst>
          </p:cNvPr>
          <p:cNvPicPr>
            <a:picLocks noChangeAspect="1"/>
          </p:cNvPicPr>
          <p:nvPr/>
        </p:nvPicPr>
        <p:blipFill rotWithShape="1">
          <a:blip r:embed="rId2"/>
          <a:srcRect t="3494"/>
          <a:stretch/>
        </p:blipFill>
        <p:spPr>
          <a:xfrm>
            <a:off x="3883357" y="725834"/>
            <a:ext cx="7621877" cy="5406332"/>
          </a:xfrm>
          <a:prstGeom prst="rect">
            <a:avLst/>
          </a:prstGeom>
        </p:spPr>
      </p:pic>
      <p:sp>
        <p:nvSpPr>
          <p:cNvPr id="8" name="Right Arrow 7">
            <a:extLst>
              <a:ext uri="{FF2B5EF4-FFF2-40B4-BE49-F238E27FC236}">
                <a16:creationId xmlns:a16="http://schemas.microsoft.com/office/drawing/2014/main" id="{1807DDD0-69F3-4A46-921D-3203DFC985D3}"/>
              </a:ext>
            </a:extLst>
          </p:cNvPr>
          <p:cNvSpPr/>
          <p:nvPr/>
        </p:nvSpPr>
        <p:spPr>
          <a:xfrm rot="20167358">
            <a:off x="2090532" y="3981691"/>
            <a:ext cx="1747778" cy="108169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165831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949D8D-8E17-4DBF-BEA8-13C57BF638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BC6FC45-D4D9-4025-91DA-272D318D3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EA284212-C175-4C82-B112-A5208F70C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809" y="393365"/>
            <a:ext cx="7328969" cy="6059273"/>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7DA18D-935F-8049-B0C8-C1C5E872B7B3}"/>
              </a:ext>
            </a:extLst>
          </p:cNvPr>
          <p:cNvSpPr>
            <a:spLocks noGrp="1"/>
          </p:cNvSpPr>
          <p:nvPr>
            <p:ph type="title"/>
          </p:nvPr>
        </p:nvSpPr>
        <p:spPr>
          <a:xfrm>
            <a:off x="868680" y="642593"/>
            <a:ext cx="6281928" cy="1744183"/>
          </a:xfrm>
        </p:spPr>
        <p:txBody>
          <a:bodyPr>
            <a:normAutofit/>
          </a:bodyPr>
          <a:lstStyle/>
          <a:p>
            <a:r>
              <a:rPr lang="en-US" i="1" dirty="0">
                <a:latin typeface="Britannic Bold" panose="020B0903060703020204" pitchFamily="34" charset="77"/>
              </a:rPr>
              <a:t>Organization is a Priority</a:t>
            </a:r>
          </a:p>
        </p:txBody>
      </p:sp>
      <p:sp>
        <p:nvSpPr>
          <p:cNvPr id="3" name="Content Placeholder 2">
            <a:extLst>
              <a:ext uri="{FF2B5EF4-FFF2-40B4-BE49-F238E27FC236}">
                <a16:creationId xmlns:a16="http://schemas.microsoft.com/office/drawing/2014/main" id="{80483542-40E4-3C40-82DD-66B7B7C68492}"/>
              </a:ext>
            </a:extLst>
          </p:cNvPr>
          <p:cNvSpPr>
            <a:spLocks noGrp="1"/>
          </p:cNvSpPr>
          <p:nvPr>
            <p:ph idx="1"/>
          </p:nvPr>
        </p:nvSpPr>
        <p:spPr>
          <a:xfrm>
            <a:off x="553637" y="2176041"/>
            <a:ext cx="6596971" cy="4166886"/>
          </a:xfrm>
        </p:spPr>
        <p:txBody>
          <a:bodyPr>
            <a:normAutofit/>
          </a:bodyPr>
          <a:lstStyle/>
          <a:p>
            <a:r>
              <a:rPr lang="en-US" sz="1800" dirty="0"/>
              <a:t>What you will be using to compile all of the research you collect is </a:t>
            </a:r>
            <a:r>
              <a:rPr lang="en-US" sz="1800" b="1" i="1" dirty="0"/>
              <a:t>One-Note a Office365 application</a:t>
            </a:r>
          </a:p>
          <a:p>
            <a:r>
              <a:rPr lang="en-US" sz="1800" dirty="0"/>
              <a:t>This will include:</a:t>
            </a:r>
          </a:p>
          <a:p>
            <a:pPr lvl="1">
              <a:lnSpc>
                <a:spcPct val="120000"/>
              </a:lnSpc>
            </a:pPr>
            <a:r>
              <a:rPr lang="en-US" sz="1400" dirty="0"/>
              <a:t>research and data gathered</a:t>
            </a:r>
          </a:p>
          <a:p>
            <a:pPr lvl="1">
              <a:lnSpc>
                <a:spcPct val="120000"/>
              </a:lnSpc>
            </a:pPr>
            <a:r>
              <a:rPr lang="en-US" sz="1400" dirty="0"/>
              <a:t>Quotes, referenced with complete bibliographic information </a:t>
            </a:r>
          </a:p>
          <a:p>
            <a:pPr lvl="1">
              <a:lnSpc>
                <a:spcPct val="120000"/>
              </a:lnSpc>
            </a:pPr>
            <a:r>
              <a:rPr lang="en-US" sz="1400" dirty="0"/>
              <a:t>Analysis pages</a:t>
            </a:r>
          </a:p>
          <a:p>
            <a:pPr lvl="1">
              <a:lnSpc>
                <a:spcPct val="120000"/>
              </a:lnSpc>
            </a:pPr>
            <a:r>
              <a:rPr lang="en-US" sz="1400" dirty="0"/>
              <a:t>Reflections pages</a:t>
            </a:r>
          </a:p>
          <a:p>
            <a:pPr lvl="1">
              <a:lnSpc>
                <a:spcPct val="120000"/>
              </a:lnSpc>
            </a:pPr>
            <a:r>
              <a:rPr lang="en-US" sz="1400" dirty="0"/>
              <a:t>Theories and arguments</a:t>
            </a:r>
          </a:p>
          <a:p>
            <a:pPr lvl="1">
              <a:lnSpc>
                <a:spcPct val="120000"/>
              </a:lnSpc>
            </a:pPr>
            <a:r>
              <a:rPr lang="en-US" sz="1400" dirty="0"/>
              <a:t>Emerging themes</a:t>
            </a:r>
          </a:p>
          <a:p>
            <a:pPr lvl="1">
              <a:lnSpc>
                <a:spcPct val="120000"/>
              </a:lnSpc>
            </a:pPr>
            <a:r>
              <a:rPr lang="en-US" sz="1400" dirty="0"/>
              <a:t>Calendar</a:t>
            </a:r>
          </a:p>
          <a:p>
            <a:pPr lvl="1">
              <a:lnSpc>
                <a:spcPct val="120000"/>
              </a:lnSpc>
            </a:pPr>
            <a:r>
              <a:rPr lang="en-US" sz="1400" dirty="0"/>
              <a:t>Bibliography</a:t>
            </a:r>
            <a:endParaRPr lang="en-US" sz="1800" b="1" i="1" dirty="0"/>
          </a:p>
        </p:txBody>
      </p:sp>
      <p:sp>
        <p:nvSpPr>
          <p:cNvPr id="15" name="Rectangle 14">
            <a:extLst>
              <a:ext uri="{FF2B5EF4-FFF2-40B4-BE49-F238E27FC236}">
                <a16:creationId xmlns:a16="http://schemas.microsoft.com/office/drawing/2014/main" id="{619EC706-8928-4DFD-8084-35D599EB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7370" y="0"/>
            <a:ext cx="435463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sign&#10;&#10;Description automatically generated">
            <a:extLst>
              <a:ext uri="{FF2B5EF4-FFF2-40B4-BE49-F238E27FC236}">
                <a16:creationId xmlns:a16="http://schemas.microsoft.com/office/drawing/2014/main" id="{FB8594A5-5D34-3740-BC11-3B861BCA605C}"/>
              </a:ext>
            </a:extLst>
          </p:cNvPr>
          <p:cNvPicPr>
            <a:picLocks noChangeAspect="1"/>
          </p:cNvPicPr>
          <p:nvPr/>
        </p:nvPicPr>
        <p:blipFill>
          <a:blip r:embed="rId2"/>
          <a:stretch>
            <a:fillRect/>
          </a:stretch>
        </p:blipFill>
        <p:spPr>
          <a:xfrm>
            <a:off x="8316242" y="1768534"/>
            <a:ext cx="3322121" cy="3322121"/>
          </a:xfrm>
          <a:prstGeom prst="rect">
            <a:avLst/>
          </a:prstGeom>
        </p:spPr>
      </p:pic>
    </p:spTree>
    <p:extLst>
      <p:ext uri="{BB962C8B-B14F-4D97-AF65-F5344CB8AC3E}">
        <p14:creationId xmlns:p14="http://schemas.microsoft.com/office/powerpoint/2010/main" val="170676621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2667CA-326D-3C4E-95BC-E3E2A3A93312}"/>
              </a:ext>
            </a:extLst>
          </p:cNvPr>
          <p:cNvSpPr>
            <a:spLocks noGrp="1"/>
          </p:cNvSpPr>
          <p:nvPr>
            <p:ph type="title"/>
          </p:nvPr>
        </p:nvSpPr>
        <p:spPr>
          <a:xfrm>
            <a:off x="557720" y="612843"/>
            <a:ext cx="2312480" cy="1499738"/>
          </a:xfrm>
        </p:spPr>
        <p:txBody>
          <a:bodyPr anchor="b">
            <a:normAutofit/>
          </a:bodyPr>
          <a:lstStyle/>
          <a:p>
            <a:r>
              <a:rPr lang="en-US" sz="2800" i="1" dirty="0">
                <a:latin typeface="Britannic Bold" panose="020B0903060703020204" pitchFamily="34" charset="77"/>
              </a:rPr>
              <a:t>Research Folder </a:t>
            </a:r>
          </a:p>
        </p:txBody>
      </p:sp>
      <p:sp>
        <p:nvSpPr>
          <p:cNvPr id="9" name="Content Placeholder 8">
            <a:extLst>
              <a:ext uri="{FF2B5EF4-FFF2-40B4-BE49-F238E27FC236}">
                <a16:creationId xmlns:a16="http://schemas.microsoft.com/office/drawing/2014/main" id="{2BDCBFAE-E7AE-4538-B0B3-FB334D466948}"/>
              </a:ext>
            </a:extLst>
          </p:cNvPr>
          <p:cNvSpPr>
            <a:spLocks noGrp="1"/>
          </p:cNvSpPr>
          <p:nvPr>
            <p:ph idx="1"/>
          </p:nvPr>
        </p:nvSpPr>
        <p:spPr>
          <a:xfrm>
            <a:off x="557720" y="2149813"/>
            <a:ext cx="2312479" cy="3854197"/>
          </a:xfrm>
        </p:spPr>
        <p:txBody>
          <a:bodyPr>
            <a:normAutofit/>
          </a:bodyPr>
          <a:lstStyle/>
          <a:p>
            <a:r>
              <a:rPr lang="en-US" sz="1400" dirty="0">
                <a:solidFill>
                  <a:schemeClr val="tx1">
                    <a:lumMod val="85000"/>
                    <a:lumOff val="15000"/>
                  </a:schemeClr>
                </a:solidFill>
              </a:rPr>
              <a:t>This is an example of what my research folder looked like to keep me organized throughout the year. </a:t>
            </a:r>
          </a:p>
          <a:p>
            <a:r>
              <a:rPr lang="en-US" sz="1400" dirty="0">
                <a:solidFill>
                  <a:schemeClr val="tx1">
                    <a:lumMod val="85000"/>
                    <a:lumOff val="15000"/>
                  </a:schemeClr>
                </a:solidFill>
              </a:rPr>
              <a:t>This is </a:t>
            </a:r>
            <a:r>
              <a:rPr lang="en-US" sz="1400" b="1" dirty="0">
                <a:solidFill>
                  <a:srgbClr val="FF0000"/>
                </a:solidFill>
              </a:rPr>
              <a:t>necessary</a:t>
            </a:r>
            <a:r>
              <a:rPr lang="en-US" sz="1400" dirty="0">
                <a:solidFill>
                  <a:schemeClr val="tx1">
                    <a:lumMod val="85000"/>
                    <a:lumOff val="15000"/>
                  </a:schemeClr>
                </a:solidFill>
              </a:rPr>
              <a:t> for organization or else you will have no way to keep track of your data. </a:t>
            </a:r>
          </a:p>
        </p:txBody>
      </p:sp>
      <p:sp>
        <p:nvSpPr>
          <p:cNvPr id="18" name="Rectangle 17">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sp>
      <p:pic>
        <p:nvPicPr>
          <p:cNvPr id="5" name="Content Placeholder 4" descr="A screenshot of a cell phone&#10;&#10;Description automatically generated">
            <a:extLst>
              <a:ext uri="{FF2B5EF4-FFF2-40B4-BE49-F238E27FC236}">
                <a16:creationId xmlns:a16="http://schemas.microsoft.com/office/drawing/2014/main" id="{45AEC30F-679D-4144-839D-DDD4004AF373}"/>
              </a:ext>
            </a:extLst>
          </p:cNvPr>
          <p:cNvPicPr>
            <a:picLocks noChangeAspect="1"/>
          </p:cNvPicPr>
          <p:nvPr/>
        </p:nvPicPr>
        <p:blipFill>
          <a:blip r:embed="rId2"/>
          <a:stretch>
            <a:fillRect/>
          </a:stretch>
        </p:blipFill>
        <p:spPr>
          <a:xfrm>
            <a:off x="3113299" y="237744"/>
            <a:ext cx="9078701" cy="6207203"/>
          </a:xfrm>
          <a:prstGeom prst="rect">
            <a:avLst/>
          </a:prstGeom>
        </p:spPr>
      </p:pic>
    </p:spTree>
    <p:extLst>
      <p:ext uri="{BB962C8B-B14F-4D97-AF65-F5344CB8AC3E}">
        <p14:creationId xmlns:p14="http://schemas.microsoft.com/office/powerpoint/2010/main" val="311417931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EB72A9B-FD82-4F09-BF1E-D39311D3A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D39B371-6E4E-4070-AB4E-4D788405A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B937DAED-8BFE-4563-BB45-B5E554D70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1">
            <a:extLst>
              <a:ext uri="{FF2B5EF4-FFF2-40B4-BE49-F238E27FC236}">
                <a16:creationId xmlns:a16="http://schemas.microsoft.com/office/drawing/2014/main" id="{74AE752F-D901-5041-AFD7-0A0F884536D0}"/>
              </a:ext>
            </a:extLst>
          </p:cNvPr>
          <p:cNvSpPr>
            <a:spLocks noGrp="1"/>
          </p:cNvSpPr>
          <p:nvPr>
            <p:ph type="title"/>
          </p:nvPr>
        </p:nvSpPr>
        <p:spPr>
          <a:xfrm>
            <a:off x="1066800" y="137160"/>
            <a:ext cx="10058400" cy="1371600"/>
          </a:xfrm>
        </p:spPr>
        <p:txBody>
          <a:bodyPr>
            <a:normAutofit/>
          </a:bodyPr>
          <a:lstStyle/>
          <a:p>
            <a:pPr algn="ctr"/>
            <a:r>
              <a:rPr lang="en-US" i="1" dirty="0">
                <a:latin typeface="Britannic Bold" panose="020B0903060703020204" pitchFamily="34" charset="77"/>
              </a:rPr>
              <a:t>How to Create a Research Folder</a:t>
            </a:r>
          </a:p>
        </p:txBody>
      </p:sp>
      <p:graphicFrame>
        <p:nvGraphicFramePr>
          <p:cNvPr id="5" name="Content Placeholder 2">
            <a:extLst>
              <a:ext uri="{FF2B5EF4-FFF2-40B4-BE49-F238E27FC236}">
                <a16:creationId xmlns:a16="http://schemas.microsoft.com/office/drawing/2014/main" id="{F59BA7FA-88A2-4C7C-B88E-4E5EE0EEED51}"/>
              </a:ext>
            </a:extLst>
          </p:cNvPr>
          <p:cNvGraphicFramePr>
            <a:graphicFrameLocks noGrp="1"/>
          </p:cNvGraphicFramePr>
          <p:nvPr>
            <p:ph idx="1"/>
            <p:extLst>
              <p:ext uri="{D42A27DB-BD31-4B8C-83A1-F6EECF244321}">
                <p14:modId xmlns:p14="http://schemas.microsoft.com/office/powerpoint/2010/main" val="3201613681"/>
              </p:ext>
            </p:extLst>
          </p:nvPr>
        </p:nvGraphicFramePr>
        <p:xfrm>
          <a:off x="532434" y="1585731"/>
          <a:ext cx="11181145" cy="4768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0393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AA567-32E1-8A45-BA24-2F8625096BDF}"/>
              </a:ext>
            </a:extLst>
          </p:cNvPr>
          <p:cNvSpPr>
            <a:spLocks noGrp="1"/>
          </p:cNvSpPr>
          <p:nvPr>
            <p:ph type="title"/>
          </p:nvPr>
        </p:nvSpPr>
        <p:spPr/>
        <p:txBody>
          <a:bodyPr/>
          <a:lstStyle/>
          <a:p>
            <a:r>
              <a:rPr lang="en-US" i="1" dirty="0">
                <a:latin typeface="Britannic Bold" panose="020B0903060703020204" pitchFamily="34" charset="77"/>
              </a:rPr>
              <a:t>Notebook Section Meanings</a:t>
            </a:r>
          </a:p>
        </p:txBody>
      </p:sp>
      <p:sp>
        <p:nvSpPr>
          <p:cNvPr id="4" name="Text Placeholder 3">
            <a:extLst>
              <a:ext uri="{FF2B5EF4-FFF2-40B4-BE49-F238E27FC236}">
                <a16:creationId xmlns:a16="http://schemas.microsoft.com/office/drawing/2014/main" id="{9A406C9F-96D4-B34E-B31F-D2AA59895D6E}"/>
              </a:ext>
            </a:extLst>
          </p:cNvPr>
          <p:cNvSpPr>
            <a:spLocks noGrp="1"/>
          </p:cNvSpPr>
          <p:nvPr>
            <p:ph type="body" idx="1"/>
          </p:nvPr>
        </p:nvSpPr>
        <p:spPr/>
        <p:txBody>
          <a:bodyPr/>
          <a:lstStyle/>
          <a:p>
            <a:r>
              <a:rPr lang="en-US" i="1" dirty="0">
                <a:latin typeface="Britannic Bold" panose="020B0903060703020204" pitchFamily="34" charset="77"/>
              </a:rPr>
              <a:t>Research Info/Data Tab</a:t>
            </a:r>
            <a:endParaRPr lang="en-US" dirty="0"/>
          </a:p>
        </p:txBody>
      </p:sp>
      <p:sp>
        <p:nvSpPr>
          <p:cNvPr id="3" name="Content Placeholder 2">
            <a:extLst>
              <a:ext uri="{FF2B5EF4-FFF2-40B4-BE49-F238E27FC236}">
                <a16:creationId xmlns:a16="http://schemas.microsoft.com/office/drawing/2014/main" id="{7B023515-E79D-C24F-8A54-A84F97C423A0}"/>
              </a:ext>
            </a:extLst>
          </p:cNvPr>
          <p:cNvSpPr>
            <a:spLocks noGrp="1"/>
          </p:cNvSpPr>
          <p:nvPr>
            <p:ph sz="half" idx="2"/>
          </p:nvPr>
        </p:nvSpPr>
        <p:spPr/>
        <p:txBody>
          <a:bodyPr/>
          <a:lstStyle/>
          <a:p>
            <a:r>
              <a:rPr lang="en-US" dirty="0"/>
              <a:t>This is similar to taking notes on your topic, this tab can include research you have found that helps you better understand how you will develop your paper. </a:t>
            </a:r>
          </a:p>
          <a:p>
            <a:r>
              <a:rPr lang="en-US" dirty="0"/>
              <a:t>Make sure to include the date found. </a:t>
            </a:r>
          </a:p>
          <a:p>
            <a:r>
              <a:rPr lang="en-US" dirty="0"/>
              <a:t>I used this tab to help me figure out how I will structure my perspectives to my question. </a:t>
            </a:r>
          </a:p>
        </p:txBody>
      </p:sp>
      <p:sp>
        <p:nvSpPr>
          <p:cNvPr id="5" name="Text Placeholder 4">
            <a:extLst>
              <a:ext uri="{FF2B5EF4-FFF2-40B4-BE49-F238E27FC236}">
                <a16:creationId xmlns:a16="http://schemas.microsoft.com/office/drawing/2014/main" id="{091B5856-742A-844F-B312-97E4365A70F6}"/>
              </a:ext>
            </a:extLst>
          </p:cNvPr>
          <p:cNvSpPr>
            <a:spLocks noGrp="1"/>
          </p:cNvSpPr>
          <p:nvPr>
            <p:ph type="body" sz="quarter" idx="3"/>
          </p:nvPr>
        </p:nvSpPr>
        <p:spPr/>
        <p:txBody>
          <a:bodyPr/>
          <a:lstStyle/>
          <a:p>
            <a:r>
              <a:rPr lang="en-US" i="1" dirty="0">
                <a:latin typeface="Britannic Bold" panose="020B0903060703020204" pitchFamily="34" charset="77"/>
              </a:rPr>
              <a:t>Quotes With References Tab</a:t>
            </a:r>
            <a:endParaRPr lang="en-US" dirty="0"/>
          </a:p>
        </p:txBody>
      </p:sp>
      <p:sp>
        <p:nvSpPr>
          <p:cNvPr id="6" name="Content Placeholder 5">
            <a:extLst>
              <a:ext uri="{FF2B5EF4-FFF2-40B4-BE49-F238E27FC236}">
                <a16:creationId xmlns:a16="http://schemas.microsoft.com/office/drawing/2014/main" id="{AE4A1920-B531-9842-A0E9-3C98F311FC09}"/>
              </a:ext>
            </a:extLst>
          </p:cNvPr>
          <p:cNvSpPr>
            <a:spLocks noGrp="1"/>
          </p:cNvSpPr>
          <p:nvPr>
            <p:ph sz="quarter" idx="4"/>
          </p:nvPr>
        </p:nvSpPr>
        <p:spPr/>
        <p:txBody>
          <a:bodyPr/>
          <a:lstStyle/>
          <a:p>
            <a:r>
              <a:rPr lang="en-US" dirty="0"/>
              <a:t>This will include all quotes you find that you may end up using on your paper, even if you don’t use it you need to make sure you have this information you found in the folder. </a:t>
            </a:r>
          </a:p>
          <a:p>
            <a:r>
              <a:rPr lang="en-US" dirty="0"/>
              <a:t>Make sure it is fully referenced with complete bibliographic information </a:t>
            </a:r>
          </a:p>
          <a:p>
            <a:endParaRPr lang="en-US" dirty="0"/>
          </a:p>
        </p:txBody>
      </p:sp>
    </p:spTree>
    <p:extLst>
      <p:ext uri="{BB962C8B-B14F-4D97-AF65-F5344CB8AC3E}">
        <p14:creationId xmlns:p14="http://schemas.microsoft.com/office/powerpoint/2010/main" val="4084432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2092341-D3DF-8041-ACDE-FA0C915AAD31}"/>
              </a:ext>
            </a:extLst>
          </p:cNvPr>
          <p:cNvSpPr>
            <a:spLocks noGrp="1"/>
          </p:cNvSpPr>
          <p:nvPr>
            <p:ph type="title"/>
          </p:nvPr>
        </p:nvSpPr>
        <p:spPr/>
        <p:txBody>
          <a:bodyPr/>
          <a:lstStyle/>
          <a:p>
            <a:r>
              <a:rPr lang="en-US" i="1" dirty="0">
                <a:latin typeface="Britannic Bold" panose="020B0903060703020204" pitchFamily="34" charset="77"/>
              </a:rPr>
              <a:t>Notebook Section Meanings</a:t>
            </a:r>
            <a:endParaRPr lang="en-US" dirty="0"/>
          </a:p>
        </p:txBody>
      </p:sp>
      <p:sp>
        <p:nvSpPr>
          <p:cNvPr id="8" name="Text Placeholder 7">
            <a:extLst>
              <a:ext uri="{FF2B5EF4-FFF2-40B4-BE49-F238E27FC236}">
                <a16:creationId xmlns:a16="http://schemas.microsoft.com/office/drawing/2014/main" id="{82D06346-7802-F447-A912-197D59FE6F5F}"/>
              </a:ext>
            </a:extLst>
          </p:cNvPr>
          <p:cNvSpPr>
            <a:spLocks noGrp="1"/>
          </p:cNvSpPr>
          <p:nvPr>
            <p:ph type="body" idx="1"/>
          </p:nvPr>
        </p:nvSpPr>
        <p:spPr/>
        <p:txBody>
          <a:bodyPr/>
          <a:lstStyle/>
          <a:p>
            <a:r>
              <a:rPr lang="en-US" i="1" dirty="0">
                <a:latin typeface="Britannic Bold" panose="020B0903060703020204" pitchFamily="34" charset="77"/>
              </a:rPr>
              <a:t>Analysis Tab</a:t>
            </a:r>
          </a:p>
        </p:txBody>
      </p:sp>
      <p:sp>
        <p:nvSpPr>
          <p:cNvPr id="9" name="Content Placeholder 8">
            <a:extLst>
              <a:ext uri="{FF2B5EF4-FFF2-40B4-BE49-F238E27FC236}">
                <a16:creationId xmlns:a16="http://schemas.microsoft.com/office/drawing/2014/main" id="{8FE37B76-D8B1-214F-863D-593D5BD6B774}"/>
              </a:ext>
            </a:extLst>
          </p:cNvPr>
          <p:cNvSpPr>
            <a:spLocks noGrp="1"/>
          </p:cNvSpPr>
          <p:nvPr>
            <p:ph sz="half" idx="2"/>
          </p:nvPr>
        </p:nvSpPr>
        <p:spPr/>
        <p:txBody>
          <a:bodyPr>
            <a:normAutofit/>
          </a:bodyPr>
          <a:lstStyle/>
          <a:p>
            <a:r>
              <a:rPr lang="en-US" dirty="0"/>
              <a:t>This can include examples of analysis and practice analysis with your quotes you have gathered. </a:t>
            </a:r>
          </a:p>
          <a:p>
            <a:r>
              <a:rPr lang="en-US" dirty="0"/>
              <a:t>This will help you later with your paper as you already have quotes analyzed. </a:t>
            </a:r>
          </a:p>
          <a:p>
            <a:r>
              <a:rPr lang="en-US" dirty="0"/>
              <a:t>Analysis is taking an idea or quote apart.</a:t>
            </a:r>
          </a:p>
        </p:txBody>
      </p:sp>
      <p:sp>
        <p:nvSpPr>
          <p:cNvPr id="10" name="Text Placeholder 9">
            <a:extLst>
              <a:ext uri="{FF2B5EF4-FFF2-40B4-BE49-F238E27FC236}">
                <a16:creationId xmlns:a16="http://schemas.microsoft.com/office/drawing/2014/main" id="{CDDDA410-2FFA-AB4C-9643-441868AB18AE}"/>
              </a:ext>
            </a:extLst>
          </p:cNvPr>
          <p:cNvSpPr>
            <a:spLocks noGrp="1"/>
          </p:cNvSpPr>
          <p:nvPr>
            <p:ph type="body" sz="quarter" idx="3"/>
          </p:nvPr>
        </p:nvSpPr>
        <p:spPr/>
        <p:txBody>
          <a:bodyPr/>
          <a:lstStyle/>
          <a:p>
            <a:r>
              <a:rPr lang="en-US" i="1" dirty="0">
                <a:latin typeface="Britannic Bold" panose="020B0903060703020204" pitchFamily="34" charset="77"/>
              </a:rPr>
              <a:t>Evaluation Tab</a:t>
            </a:r>
          </a:p>
        </p:txBody>
      </p:sp>
      <p:sp>
        <p:nvSpPr>
          <p:cNvPr id="11" name="Content Placeholder 10">
            <a:extLst>
              <a:ext uri="{FF2B5EF4-FFF2-40B4-BE49-F238E27FC236}">
                <a16:creationId xmlns:a16="http://schemas.microsoft.com/office/drawing/2014/main" id="{BC5BD3FC-AE59-244B-A862-6A08934EE9FC}"/>
              </a:ext>
            </a:extLst>
          </p:cNvPr>
          <p:cNvSpPr>
            <a:spLocks noGrp="1"/>
          </p:cNvSpPr>
          <p:nvPr>
            <p:ph sz="quarter" idx="4"/>
          </p:nvPr>
        </p:nvSpPr>
        <p:spPr/>
        <p:txBody>
          <a:bodyPr>
            <a:normAutofit/>
          </a:bodyPr>
          <a:lstStyle/>
          <a:p>
            <a:r>
              <a:rPr lang="en-US" dirty="0"/>
              <a:t>Same as analysis tab except done with your evaluation.  </a:t>
            </a:r>
          </a:p>
          <a:p>
            <a:r>
              <a:rPr lang="en-US" dirty="0"/>
              <a:t>Make sure to practice these as needed as they are an essential part of your paper</a:t>
            </a:r>
          </a:p>
          <a:p>
            <a:r>
              <a:rPr lang="en-US" dirty="0"/>
              <a:t>Evaluation is taking all of that and creating a new idea or thought and relating it to your overall question</a:t>
            </a:r>
          </a:p>
          <a:p>
            <a:r>
              <a:rPr lang="en-US" dirty="0"/>
              <a:t>If you need help on how to write these make sure to refer to Dr. Crihfield’s website. </a:t>
            </a:r>
          </a:p>
        </p:txBody>
      </p:sp>
    </p:spTree>
    <p:extLst>
      <p:ext uri="{BB962C8B-B14F-4D97-AF65-F5344CB8AC3E}">
        <p14:creationId xmlns:p14="http://schemas.microsoft.com/office/powerpoint/2010/main" val="7700558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Speak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elawik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355535D460FE458CD10228CB604376" ma:contentTypeVersion="30" ma:contentTypeDescription="Create a new document." ma:contentTypeScope="" ma:versionID="62d32b235793819e8dad328308677b19">
  <xsd:schema xmlns:xsd="http://www.w3.org/2001/XMLSchema" xmlns:xs="http://www.w3.org/2001/XMLSchema" xmlns:p="http://schemas.microsoft.com/office/2006/metadata/properties" xmlns:ns3="4393300b-13af-418c-8259-21dfa31a8637" xmlns:ns4="c6ccb7aa-ff4d-4f88-acae-222ac2230cfc" targetNamespace="http://schemas.microsoft.com/office/2006/metadata/properties" ma:root="true" ma:fieldsID="d9933fc7e32e7bd0f80adcfb13f024c2" ns3:_="" ns4:_="">
    <xsd:import namespace="4393300b-13af-418c-8259-21dfa31a8637"/>
    <xsd:import namespace="c6ccb7aa-ff4d-4f88-acae-222ac2230cf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NotebookType" minOccurs="0"/>
                <xsd:element ref="ns4:FolderType" minOccurs="0"/>
                <xsd:element ref="ns4:CultureName" minOccurs="0"/>
                <xsd:element ref="ns4:AppVersion" minOccurs="0"/>
                <xsd:element ref="ns4:TeamsChannelId" minOccurs="0"/>
                <xsd:element ref="ns4:Owner" minOccurs="0"/>
                <xsd:element ref="ns4:DefaultSectionNames" minOccurs="0"/>
                <xsd:element ref="ns4:Templates"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IsNotebookLocked" minOccurs="0"/>
                <xsd:element ref="ns4:MediaServiceDateTaken" minOccurs="0"/>
                <xsd:element ref="ns4:MediaServiceAutoTags" minOccurs="0"/>
                <xsd:element ref="ns4:MediaServiceGenerationTime" minOccurs="0"/>
                <xsd:element ref="ns4:MediaServiceEventHashCode" minOccurs="0"/>
                <xsd:element ref="ns4:MediaServiceAutoKeyPoints" minOccurs="0"/>
                <xsd:element ref="ns4:MediaServiceKeyPoints" minOccurs="0"/>
                <xsd:element ref="ns4:MediaServiceOCR"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93300b-13af-418c-8259-21dfa31a863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ccb7aa-ff4d-4f88-acae-222ac2230cf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NotebookType" ma:index="13" nillable="true" ma:displayName="Notebook Type" ma:internalName="NotebookType">
      <xsd:simpleType>
        <xsd:restriction base="dms:Text"/>
      </xsd:simpleType>
    </xsd:element>
    <xsd:element name="FolderType" ma:index="14" nillable="true" ma:displayName="Folder Type" ma:internalName="FolderType">
      <xsd:simpleType>
        <xsd:restriction base="dms:Text"/>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msChannelId" ma:index="17" nillable="true" ma:displayName="Teams Channel Id" ma:internalName="TeamsChannelId">
      <xsd:simpleType>
        <xsd:restriction base="dms:Text"/>
      </xsd:simpleType>
    </xsd:element>
    <xsd:element name="Owner" ma:index="18"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9" nillable="true" ma:displayName="Default Section Names" ma:internalName="DefaultSectionNames">
      <xsd:simpleType>
        <xsd:restriction base="dms:Note">
          <xsd:maxLength value="255"/>
        </xsd:restriction>
      </xsd:simpleType>
    </xsd:element>
    <xsd:element name="Templates" ma:index="20" nillable="true" ma:displayName="Templates" ma:internalName="Templates">
      <xsd:simpleType>
        <xsd:restriction base="dms:Note">
          <xsd:maxLength value="255"/>
        </xsd:restriction>
      </xsd:simpleType>
    </xsd:element>
    <xsd:element name="Teachers" ma:index="21"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2"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3"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4" nillable="true" ma:displayName="Invited Teachers" ma:internalName="Invited_Teachers">
      <xsd:simpleType>
        <xsd:restriction base="dms:Note">
          <xsd:maxLength value="255"/>
        </xsd:restriction>
      </xsd:simpleType>
    </xsd:element>
    <xsd:element name="Invited_Students" ma:index="25" nillable="true" ma:displayName="Invited Students" ma:internalName="Invited_Students">
      <xsd:simpleType>
        <xsd:restriction base="dms:Note">
          <xsd:maxLength value="255"/>
        </xsd:restriction>
      </xsd:simpleType>
    </xsd:element>
    <xsd:element name="Self_Registration_Enabled" ma:index="26" nillable="true" ma:displayName="Self Registration Enabled" ma:internalName="Self_Registration_Enabled">
      <xsd:simpleType>
        <xsd:restriction base="dms:Boolean"/>
      </xsd:simpleType>
    </xsd:element>
    <xsd:element name="Has_Teacher_Only_SectionGroup" ma:index="27" nillable="true" ma:displayName="Has Teacher Only SectionGroup" ma:internalName="Has_Teacher_Only_SectionGroup">
      <xsd:simpleType>
        <xsd:restriction base="dms:Boolean"/>
      </xsd:simpleType>
    </xsd:element>
    <xsd:element name="Is_Collaboration_Space_Locked" ma:index="28" nillable="true" ma:displayName="Is Collaboration Space Locked" ma:internalName="Is_Collaboration_Space_Locked">
      <xsd:simpleType>
        <xsd:restriction base="dms:Boolean"/>
      </xsd:simpleType>
    </xsd:element>
    <xsd:element name="IsNotebookLocked" ma:index="29" nillable="true" ma:displayName="Is Notebook Locked" ma:internalName="IsNotebookLocked">
      <xsd:simpleType>
        <xsd:restriction base="dms:Boolean"/>
      </xsd:simpleType>
    </xsd:element>
    <xsd:element name="MediaServiceDateTaken" ma:index="30" nillable="true" ma:displayName="MediaServiceDateTaken" ma:hidden="true" ma:internalName="MediaServiceDateTaken" ma:readOnly="true">
      <xsd:simpleType>
        <xsd:restriction base="dms:Text"/>
      </xsd:simpleType>
    </xsd:element>
    <xsd:element name="MediaServiceAutoTags" ma:index="31" nillable="true" ma:displayName="Tags" ma:internalName="MediaServiceAutoTags" ma:readOnly="true">
      <xsd:simpleType>
        <xsd:restriction base="dms:Text"/>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ServiceAutoKeyPoints" ma:index="34" nillable="true" ma:displayName="MediaServiceAutoKeyPoints" ma:hidden="true" ma:internalName="MediaServiceAutoKeyPoints" ma:readOnly="true">
      <xsd:simpleType>
        <xsd:restriction base="dms:Note"/>
      </xsd:simpleType>
    </xsd:element>
    <xsd:element name="MediaServiceKeyPoints" ma:index="35" nillable="true" ma:displayName="KeyPoints" ma:internalName="MediaServiceKeyPoints" ma:readOnly="true">
      <xsd:simpleType>
        <xsd:restriction base="dms:Note">
          <xsd:maxLength value="255"/>
        </xsd:restriction>
      </xsd:simpleType>
    </xsd:element>
    <xsd:element name="MediaServiceOCR" ma:index="36" nillable="true" ma:displayName="Extracted Text" ma:internalName="MediaServiceOCR" ma:readOnly="true">
      <xsd:simpleType>
        <xsd:restriction base="dms:Note">
          <xsd:maxLength value="255"/>
        </xsd:restriction>
      </xsd:simpleType>
    </xsd:element>
    <xsd:element name="MediaServiceLocation" ma:index="3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eamsChannelId xmlns="c6ccb7aa-ff4d-4f88-acae-222ac2230cfc" xsi:nil="true"/>
    <FolderType xmlns="c6ccb7aa-ff4d-4f88-acae-222ac2230cfc" xsi:nil="true"/>
    <Teachers xmlns="c6ccb7aa-ff4d-4f88-acae-222ac2230cfc">
      <UserInfo>
        <DisplayName/>
        <AccountId xsi:nil="true"/>
        <AccountType/>
      </UserInfo>
    </Teachers>
    <Has_Teacher_Only_SectionGroup xmlns="c6ccb7aa-ff4d-4f88-acae-222ac2230cfc" xsi:nil="true"/>
    <DefaultSectionNames xmlns="c6ccb7aa-ff4d-4f88-acae-222ac2230cfc" xsi:nil="true"/>
    <Is_Collaboration_Space_Locked xmlns="c6ccb7aa-ff4d-4f88-acae-222ac2230cfc" xsi:nil="true"/>
    <Invited_Teachers xmlns="c6ccb7aa-ff4d-4f88-acae-222ac2230cfc" xsi:nil="true"/>
    <Invited_Students xmlns="c6ccb7aa-ff4d-4f88-acae-222ac2230cfc" xsi:nil="true"/>
    <Owner xmlns="c6ccb7aa-ff4d-4f88-acae-222ac2230cfc">
      <UserInfo>
        <DisplayName/>
        <AccountId xsi:nil="true"/>
        <AccountType/>
      </UserInfo>
    </Owner>
    <Students xmlns="c6ccb7aa-ff4d-4f88-acae-222ac2230cfc">
      <UserInfo>
        <DisplayName/>
        <AccountId xsi:nil="true"/>
        <AccountType/>
      </UserInfo>
    </Students>
    <IsNotebookLocked xmlns="c6ccb7aa-ff4d-4f88-acae-222ac2230cfc" xsi:nil="true"/>
    <NotebookType xmlns="c6ccb7aa-ff4d-4f88-acae-222ac2230cfc" xsi:nil="true"/>
    <CultureName xmlns="c6ccb7aa-ff4d-4f88-acae-222ac2230cfc" xsi:nil="true"/>
    <Student_Groups xmlns="c6ccb7aa-ff4d-4f88-acae-222ac2230cfc">
      <UserInfo>
        <DisplayName/>
        <AccountId xsi:nil="true"/>
        <AccountType/>
      </UserInfo>
    </Student_Groups>
    <AppVersion xmlns="c6ccb7aa-ff4d-4f88-acae-222ac2230cfc" xsi:nil="true"/>
    <Templates xmlns="c6ccb7aa-ff4d-4f88-acae-222ac2230cfc" xsi:nil="true"/>
    <Self_Registration_Enabled xmlns="c6ccb7aa-ff4d-4f88-acae-222ac2230cf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41EF06-7CC2-4E09-B319-AA6201E8AE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93300b-13af-418c-8259-21dfa31a8637"/>
    <ds:schemaRef ds:uri="c6ccb7aa-ff4d-4f88-acae-222ac2230c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7DA4A9-EBFB-4ADF-A4DE-4AE81DD6FEC4}">
  <ds:schemaRefs>
    <ds:schemaRef ds:uri="http://purl.org/dc/dcmitype/"/>
    <ds:schemaRef ds:uri="http://schemas.microsoft.com/office/2006/documentManagement/types"/>
    <ds:schemaRef ds:uri="http://purl.org/dc/terms/"/>
    <ds:schemaRef ds:uri="4393300b-13af-418c-8259-21dfa31a8637"/>
    <ds:schemaRef ds:uri="http://schemas.microsoft.com/office/infopath/2007/PartnerControls"/>
    <ds:schemaRef ds:uri="http://www.w3.org/XML/1998/namespace"/>
    <ds:schemaRef ds:uri="http://schemas.microsoft.com/office/2006/metadata/properties"/>
    <ds:schemaRef ds:uri="http://schemas.openxmlformats.org/package/2006/metadata/core-properties"/>
    <ds:schemaRef ds:uri="c6ccb7aa-ff4d-4f88-acae-222ac2230cfc"/>
    <ds:schemaRef ds:uri="http://purl.org/dc/elements/1.1/"/>
  </ds:schemaRefs>
</ds:datastoreItem>
</file>

<file path=customXml/itemProps3.xml><?xml version="1.0" encoding="utf-8"?>
<ds:datastoreItem xmlns:ds="http://schemas.openxmlformats.org/officeDocument/2006/customXml" ds:itemID="{AFD91280-09D3-45EC-9E0D-B46573B5EA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TotalTime>
  <Words>1611</Words>
  <Application>Microsoft Office PowerPoint</Application>
  <PresentationFormat>Widescreen</PresentationFormat>
  <Paragraphs>126</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Britannic Bold</vt:lpstr>
      <vt:lpstr>Garamond</vt:lpstr>
      <vt:lpstr>Selawik Light</vt:lpstr>
      <vt:lpstr>Speak Pro</vt:lpstr>
      <vt:lpstr>SavonVTI</vt:lpstr>
      <vt:lpstr>Organization for A- Level Global perspectives</vt:lpstr>
      <vt:lpstr>What is A-Level Global?</vt:lpstr>
      <vt:lpstr>Best Resources </vt:lpstr>
      <vt:lpstr>Best Resources</vt:lpstr>
      <vt:lpstr>Organization is a Priority</vt:lpstr>
      <vt:lpstr>Research Folder </vt:lpstr>
      <vt:lpstr>How to Create a Research Folder</vt:lpstr>
      <vt:lpstr>Notebook Section Meanings</vt:lpstr>
      <vt:lpstr>Notebook Section Meanings</vt:lpstr>
      <vt:lpstr>Notebook Section Meanings</vt:lpstr>
      <vt:lpstr>Notebook Section Meanings</vt:lpstr>
      <vt:lpstr>Research Folder </vt:lpstr>
      <vt:lpstr>TIME MANAGEMENT </vt:lpstr>
      <vt:lpstr>Calendar Section </vt:lpstr>
      <vt:lpstr>Dr. Crihfield’s Calendar </vt:lpstr>
      <vt:lpstr>Daily Logs</vt:lpstr>
      <vt:lpstr>Organization of the Paper </vt:lpstr>
      <vt:lpstr>Mark scheme</vt:lpstr>
      <vt:lpstr>Syllabus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Organization for A- Level Global perspectives</dc:title>
  <dc:creator>Hayes Nadia Analinda</dc:creator>
  <cp:lastModifiedBy>Crihfield Sandy</cp:lastModifiedBy>
  <cp:revision>2</cp:revision>
  <dcterms:created xsi:type="dcterms:W3CDTF">2020-04-30T19:36:58Z</dcterms:created>
  <dcterms:modified xsi:type="dcterms:W3CDTF">2020-11-30T21:33:04Z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0x010100E1355535D460FE458CD10228CB604376</vt:lpwstr>
  </property>
</Properties>
</file>